
<file path=[Content_Types].xml><?xml version="1.0" encoding="utf-8"?>
<Types xmlns="http://schemas.openxmlformats.org/package/2006/content-types">
  <Default Extension="bin" ContentType="application/vnd.openxmlformats-officedocument.oleObject"/>
  <Default Extension="GIF" ContentType="image/gif"/>
  <Default Extension="mp4" ContentType="video/mp4"/>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8"/>
  </p:notesMasterIdLst>
  <p:sldIdLst>
    <p:sldId id="3343" r:id="rId2"/>
    <p:sldId id="2802" r:id="rId3"/>
    <p:sldId id="2804" r:id="rId4"/>
    <p:sldId id="2732" r:id="rId5"/>
    <p:sldId id="2736" r:id="rId6"/>
    <p:sldId id="2734" r:id="rId7"/>
    <p:sldId id="2738" r:id="rId8"/>
    <p:sldId id="2740" r:id="rId9"/>
    <p:sldId id="2739" r:id="rId10"/>
    <p:sldId id="2741" r:id="rId11"/>
    <p:sldId id="2743" r:id="rId12"/>
    <p:sldId id="2742" r:id="rId13"/>
    <p:sldId id="2744" r:id="rId14"/>
    <p:sldId id="260" r:id="rId15"/>
    <p:sldId id="259" r:id="rId16"/>
    <p:sldId id="262" r:id="rId17"/>
    <p:sldId id="261" r:id="rId18"/>
    <p:sldId id="2760" r:id="rId19"/>
    <p:sldId id="2783" r:id="rId20"/>
    <p:sldId id="2784" r:id="rId21"/>
    <p:sldId id="2785" r:id="rId22"/>
    <p:sldId id="2786" r:id="rId23"/>
    <p:sldId id="2787" r:id="rId24"/>
    <p:sldId id="2788" r:id="rId25"/>
    <p:sldId id="2791" r:id="rId26"/>
    <p:sldId id="2793" r:id="rId27"/>
    <p:sldId id="2795" r:id="rId28"/>
    <p:sldId id="2796" r:id="rId29"/>
    <p:sldId id="2797" r:id="rId30"/>
    <p:sldId id="2801" r:id="rId31"/>
    <p:sldId id="3339" r:id="rId32"/>
    <p:sldId id="3337" r:id="rId33"/>
    <p:sldId id="2726" r:id="rId34"/>
    <p:sldId id="2727" r:id="rId35"/>
    <p:sldId id="2733" r:id="rId36"/>
    <p:sldId id="3341" r:id="rId37"/>
  </p:sldIdLst>
  <p:sldSz cx="12192000" cy="6858000"/>
  <p:notesSz cx="6858000" cy="9144000"/>
  <p:custDataLst>
    <p:tags r:id="rId3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242">
          <p15:clr>
            <a:srgbClr val="A4A3A4"/>
          </p15:clr>
        </p15:guide>
        <p15:guide id="2" pos="384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13F0B"/>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524" autoAdjust="0"/>
    <p:restoredTop sz="94660"/>
  </p:normalViewPr>
  <p:slideViewPr>
    <p:cSldViewPr snapToGrid="0">
      <p:cViewPr varScale="1">
        <p:scale>
          <a:sx n="142" d="100"/>
          <a:sy n="142" d="100"/>
        </p:scale>
        <p:origin x="200" y="600"/>
      </p:cViewPr>
      <p:guideLst>
        <p:guide orient="horz" pos="2242"/>
        <p:guide pos="3841"/>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gs" Target="tags/tag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2022/11/10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a:t>
            </a:fld>
            <a:endParaRPr lang="zh-CN" altLang="en-US" dirty="0"/>
          </a:p>
        </p:txBody>
      </p:sp>
    </p:spTree>
    <p:extLst>
      <p:ext uri="{BB962C8B-B14F-4D97-AF65-F5344CB8AC3E}">
        <p14:creationId xmlns:p14="http://schemas.microsoft.com/office/powerpoint/2010/main" val="30753816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10</a:t>
            </a:fld>
            <a:endParaRPr lang="zh-CN" altLang="en-US" dirty="0"/>
          </a:p>
        </p:txBody>
      </p:sp>
    </p:spTree>
    <p:extLst>
      <p:ext uri="{BB962C8B-B14F-4D97-AF65-F5344CB8AC3E}">
        <p14:creationId xmlns:p14="http://schemas.microsoft.com/office/powerpoint/2010/main" val="31874411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11</a:t>
            </a:fld>
            <a:endParaRPr lang="zh-CN" altLang="en-US" dirty="0"/>
          </a:p>
        </p:txBody>
      </p:sp>
    </p:spTree>
    <p:extLst>
      <p:ext uri="{BB962C8B-B14F-4D97-AF65-F5344CB8AC3E}">
        <p14:creationId xmlns:p14="http://schemas.microsoft.com/office/powerpoint/2010/main" val="39635207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12</a:t>
            </a:fld>
            <a:endParaRPr lang="zh-CN" altLang="en-US" dirty="0"/>
          </a:p>
        </p:txBody>
      </p:sp>
    </p:spTree>
    <p:extLst>
      <p:ext uri="{BB962C8B-B14F-4D97-AF65-F5344CB8AC3E}">
        <p14:creationId xmlns:p14="http://schemas.microsoft.com/office/powerpoint/2010/main" val="77979548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13</a:t>
            </a:fld>
            <a:endParaRPr lang="zh-CN" altLang="en-US" dirty="0"/>
          </a:p>
        </p:txBody>
      </p:sp>
    </p:spTree>
    <p:extLst>
      <p:ext uri="{BB962C8B-B14F-4D97-AF65-F5344CB8AC3E}">
        <p14:creationId xmlns:p14="http://schemas.microsoft.com/office/powerpoint/2010/main" val="32191021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在讲Behavior Learning之前，我们先回顾一下Actor-critic算法。演员是指策略函数πθ(a|s)，即学习一个策略来得到尽量高的回报。</a:t>
            </a:r>
          </a:p>
          <a:p>
            <a:r>
              <a:rPr lang="zh-CN" altLang="en-US"/>
              <a:t>评论员是指价值函数 V π(s)，对当前策略的Value function进行估计，来评估演员的好坏。（value-based + policy-based相结合）</a:t>
            </a:r>
          </a:p>
          <a:p>
            <a:r>
              <a:rPr lang="zh-CN" altLang="en-US"/>
              <a:t>在这篇文章中，我们使用类似的方法，最大的区别就在于，我们对Value function的估计方式，</a:t>
            </a:r>
          </a:p>
          <a:p>
            <a:r>
              <a:rPr lang="zh-CN" altLang="en-US"/>
              <a:t>是通过与World Model这一想象出的模型交互得到的。</a:t>
            </a: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14</a:t>
            </a:fld>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在已经想象出一个</a:t>
            </a:r>
            <a:r>
              <a:rPr lang="en-US" altLang="zh-CN"/>
              <a:t>World Model</a:t>
            </a:r>
            <a:r>
              <a:rPr lang="zh-CN" altLang="en-US"/>
              <a:t>之后，我们固定</a:t>
            </a:r>
            <a:r>
              <a:rPr lang="en-US" altLang="zh-CN"/>
              <a:t>World Model</a:t>
            </a:r>
            <a:r>
              <a:rPr lang="zh-CN" altLang="en-US"/>
              <a:t>不动，在这个想象出来的环境中，训练</a:t>
            </a:r>
            <a:r>
              <a:rPr lang="en-US" altLang="zh-CN"/>
              <a:t>Action Model </a:t>
            </a:r>
            <a:r>
              <a:rPr lang="zh-CN" altLang="en-US"/>
              <a:t>和</a:t>
            </a:r>
            <a:r>
              <a:rPr lang="en-US" altLang="zh-CN"/>
              <a:t>Value Model</a:t>
            </a:r>
            <a:r>
              <a:rPr lang="zh-CN" altLang="en-US"/>
              <a:t>。其中</a:t>
            </a:r>
            <a:r>
              <a:rPr lang="en-US" altLang="zh-CN"/>
              <a:t>Action Model</a:t>
            </a:r>
            <a:r>
              <a:rPr lang="zh-CN" altLang="en-US"/>
              <a:t>是在每一个</a:t>
            </a:r>
            <a:r>
              <a:rPr lang="en-US" altLang="zh-CN"/>
              <a:t>State</a:t>
            </a:r>
            <a:r>
              <a:rPr lang="zh-CN" altLang="en-US"/>
              <a:t>下训练出采取行动的</a:t>
            </a:r>
            <a:r>
              <a:rPr lang="en-US" altLang="zh-CN"/>
              <a:t>Policy</a:t>
            </a:r>
            <a:r>
              <a:rPr lang="zh-CN" altLang="en-US"/>
              <a:t>，优化目标是最大化</a:t>
            </a:r>
            <a:r>
              <a:rPr lang="en-US" altLang="zh-CN"/>
              <a:t>Value</a:t>
            </a:r>
            <a:r>
              <a:rPr lang="zh-CN" altLang="en-US"/>
              <a:t>的估计值。那么这个</a:t>
            </a:r>
            <a:r>
              <a:rPr lang="en-US" altLang="zh-CN"/>
              <a:t>Value</a:t>
            </a:r>
            <a:r>
              <a:rPr lang="zh-CN" altLang="en-US"/>
              <a:t>如何去估计呢？</a:t>
            </a: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15</a:t>
            </a:fld>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文章中，作者使用了这样三个方法对Value值进行估计。H表示dreamer对world model想象的边界，VR简单地将从τ到边界的Reward求和，而忽略了value。这使得我们可以在没有价值模型的情况下学习动作模型，文章中用这个value的估计方法进行对比实验。VNk利用学习到的价值模型估计往后k步的Value。h保证了往后的k步不超过dreamer的想象力边界。Dreamer使用V λ，对不同k的估计值进行指数加权平均，以平衡偏差和方差。实验结果表明，这样的价值模型估计可以使空想家在解决长视域任务的同时对想象力视域具有鲁棒性。</a:t>
            </a: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16</a:t>
            </a:fld>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具体来看优化目标，我们的目标非常明确，对于Actor，我们希望行为策略对应的pi使得估计出来的总Value尽可能大。对于Critic，我们希望评价得到的value尽可能接近上述公式估计出来的Value。</a:t>
            </a:r>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17</a:t>
            </a:fld>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1795558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087152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2</a:t>
            </a:fld>
            <a:endParaRPr lang="zh-CN" altLang="en-US" dirty="0"/>
          </a:p>
        </p:txBody>
      </p:sp>
    </p:spTree>
    <p:extLst>
      <p:ext uri="{BB962C8B-B14F-4D97-AF65-F5344CB8AC3E}">
        <p14:creationId xmlns:p14="http://schemas.microsoft.com/office/powerpoint/2010/main" val="99007658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180529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1408718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368538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6752422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2505944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40282232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8603326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27</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850654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1170130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222733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a:t>
            </a:fld>
            <a:endParaRPr lang="zh-CN" altLang="en-US" dirty="0"/>
          </a:p>
        </p:txBody>
      </p:sp>
    </p:spTree>
    <p:extLst>
      <p:ext uri="{BB962C8B-B14F-4D97-AF65-F5344CB8AC3E}">
        <p14:creationId xmlns:p14="http://schemas.microsoft.com/office/powerpoint/2010/main" val="2298396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D7A2CCA-E5D5-4859-8035-B358016F08F8}" type="slidenum">
              <a:rPr kumimoji="0" lang="zh-CN" altLang="en-US" sz="1200" b="0" i="0" u="none" strike="noStrike" kern="1200" cap="none" spc="0" normalizeH="0" baseline="0" noProof="0" smtClean="0">
                <a:ln>
                  <a:noFill/>
                </a:ln>
                <a:solidFill>
                  <a:prstClr val="black"/>
                </a:solidFill>
                <a:effectLst/>
                <a:uLnTx/>
                <a:uFillTx/>
                <a:latin typeface="微软雅黑" panose="020B0503020204020204" pitchFamily="34" charset="-122"/>
                <a:ea typeface="微软雅黑" panose="020B0503020204020204" pitchFamily="34"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zh-CN" altLang="en-US"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6416524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b="0" i="1" dirty="0">
                <a:solidFill>
                  <a:srgbClr val="5F6368"/>
                </a:solidFill>
                <a:effectLst/>
                <a:latin typeface="Roboto" panose="020B0604020202020204" pitchFamily="2" charset="0"/>
              </a:rPr>
              <a:t>1. </a:t>
            </a:r>
            <a:r>
              <a:rPr lang="zh-CN" altLang="en-US" b="0" i="1" dirty="0">
                <a:solidFill>
                  <a:srgbClr val="5F6368"/>
                </a:solidFill>
                <a:effectLst/>
                <a:latin typeface="Roboto" panose="020B0604020202020204" pitchFamily="2" charset="0"/>
              </a:rPr>
              <a:t>第一个</a:t>
            </a:r>
            <a:r>
              <a:rPr lang="en-US" altLang="zh-CN" b="0" i="1" dirty="0">
                <a:solidFill>
                  <a:srgbClr val="5F6368"/>
                </a:solidFill>
                <a:effectLst/>
                <a:latin typeface="Roboto" panose="020B0604020202020204" pitchFamily="2" charset="0"/>
              </a:rPr>
              <a:t>world model &gt; human level</a:t>
            </a:r>
          </a:p>
          <a:p>
            <a:r>
              <a:rPr lang="zh-CN" altLang="en-US" b="0" i="1" dirty="0">
                <a:solidFill>
                  <a:srgbClr val="5F6368"/>
                </a:solidFill>
                <a:effectLst/>
                <a:latin typeface="Roboto" panose="020B0604020202020204" pitchFamily="2" charset="0"/>
              </a:rPr>
              <a:t>比</a:t>
            </a:r>
            <a:r>
              <a:rPr lang="en-US" altLang="zh-CN" b="0" i="1" dirty="0">
                <a:solidFill>
                  <a:srgbClr val="5F6368"/>
                </a:solidFill>
                <a:effectLst/>
                <a:latin typeface="Roboto" panose="020B0604020202020204" pitchFamily="2" charset="0"/>
              </a:rPr>
              <a:t>model-free</a:t>
            </a:r>
            <a:r>
              <a:rPr lang="zh-CN" altLang="en-US" b="0" i="1" dirty="0">
                <a:solidFill>
                  <a:srgbClr val="5F6368"/>
                </a:solidFill>
                <a:effectLst/>
                <a:latin typeface="Roboto" panose="020B0604020202020204" pitchFamily="2" charset="0"/>
              </a:rPr>
              <a:t>的</a:t>
            </a:r>
            <a:r>
              <a:rPr lang="en-US" altLang="zh-CN" b="0" i="1" dirty="0">
                <a:solidFill>
                  <a:srgbClr val="5F6368"/>
                </a:solidFill>
                <a:effectLst/>
                <a:latin typeface="Roboto" panose="020B0604020202020204" pitchFamily="2" charset="0"/>
              </a:rPr>
              <a:t>rainbow</a:t>
            </a:r>
            <a:r>
              <a:rPr lang="zh-CN" altLang="en-US" b="0" i="1" dirty="0">
                <a:solidFill>
                  <a:srgbClr val="5F6368"/>
                </a:solidFill>
                <a:effectLst/>
                <a:latin typeface="Roboto" panose="020B0604020202020204" pitchFamily="2" charset="0"/>
              </a:rPr>
              <a:t>还要好</a:t>
            </a:r>
          </a:p>
          <a:p>
            <a:r>
              <a:rPr lang="en-US" altLang="zh-CN" b="0" i="1" dirty="0">
                <a:solidFill>
                  <a:srgbClr val="5F6368"/>
                </a:solidFill>
                <a:effectLst/>
                <a:latin typeface="Roboto" panose="020B0604020202020204" pitchFamily="2" charset="0"/>
              </a:rPr>
              <a:t>2. </a:t>
            </a:r>
            <a:r>
              <a:rPr lang="zh-CN" altLang="en-US" b="0" i="1" dirty="0">
                <a:solidFill>
                  <a:srgbClr val="5F6368"/>
                </a:solidFill>
                <a:effectLst/>
                <a:latin typeface="Roboto" panose="020B0604020202020204" pitchFamily="2" charset="0"/>
              </a:rPr>
              <a:t>预测的</a:t>
            </a:r>
            <a:r>
              <a:rPr lang="en-US" altLang="zh-CN" b="0" i="1" dirty="0">
                <a:solidFill>
                  <a:srgbClr val="5F6368"/>
                </a:solidFill>
                <a:effectLst/>
                <a:latin typeface="Roboto" panose="020B0604020202020204" pitchFamily="2" charset="0"/>
              </a:rPr>
              <a:t>world model  </a:t>
            </a:r>
          </a:p>
          <a:p>
            <a:r>
              <a:rPr lang="en-US" altLang="zh-CN" b="0" i="1" dirty="0">
                <a:solidFill>
                  <a:srgbClr val="5F6368"/>
                </a:solidFill>
                <a:effectLst/>
                <a:latin typeface="Roboto" panose="020B0604020202020204" pitchFamily="2" charset="0"/>
              </a:rPr>
              <a:t>5 frames as input (not shown) </a:t>
            </a:r>
            <a:r>
              <a:rPr lang="zh-CN" altLang="en-US" b="0" i="1" dirty="0">
                <a:solidFill>
                  <a:srgbClr val="5F6368"/>
                </a:solidFill>
                <a:effectLst/>
                <a:latin typeface="Roboto" panose="020B0604020202020204" pitchFamily="2" charset="0"/>
              </a:rPr>
              <a:t>，</a:t>
            </a:r>
            <a:r>
              <a:rPr lang="en-US" altLang="zh-CN" b="0" i="1" dirty="0">
                <a:solidFill>
                  <a:srgbClr val="5F6368"/>
                </a:solidFill>
                <a:effectLst/>
                <a:latin typeface="Roboto" panose="020B0604020202020204" pitchFamily="2" charset="0"/>
              </a:rPr>
              <a:t>45 steps forward given only actions</a:t>
            </a:r>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31</a:t>
            </a:fld>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dirty="0"/>
              <a:t>为什么</a:t>
            </a:r>
            <a:r>
              <a:rPr lang="en-US" altLang="zh-CN" dirty="0"/>
              <a:t>gradient</a:t>
            </a:r>
          </a:p>
          <a:p>
            <a:pPr marL="0" indent="0">
              <a:buNone/>
            </a:pPr>
            <a:endParaRPr lang="en-US" altLang="zh-CN" dirty="0"/>
          </a:p>
          <a:p>
            <a:pPr marL="0" indent="0">
              <a:buNone/>
            </a:pPr>
            <a:endParaRPr lang="en-US" altLang="zh-CN"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32</a:t>
            </a:fld>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33</a:t>
            </a:fld>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Alpha=0.8</a:t>
            </a:r>
            <a:endParaRPr lang="zh-CN" altLang="en-US" dirty="0"/>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t>34</a:t>
            </a:fld>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35</a:t>
            </a:fld>
            <a:endParaRPr lang="zh-CN" altLang="en-US" dirty="0"/>
          </a:p>
        </p:txBody>
      </p:sp>
    </p:spTree>
    <p:extLst>
      <p:ext uri="{BB962C8B-B14F-4D97-AF65-F5344CB8AC3E}">
        <p14:creationId xmlns:p14="http://schemas.microsoft.com/office/powerpoint/2010/main" val="13650816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36</a:t>
            </a:fld>
            <a:endParaRPr lang="zh-CN" altLang="en-US" dirty="0"/>
          </a:p>
        </p:txBody>
      </p:sp>
    </p:spTree>
    <p:extLst>
      <p:ext uri="{BB962C8B-B14F-4D97-AF65-F5344CB8AC3E}">
        <p14:creationId xmlns:p14="http://schemas.microsoft.com/office/powerpoint/2010/main" val="23573972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4</a:t>
            </a:fld>
            <a:endParaRPr lang="zh-CN" altLang="en-US" dirty="0"/>
          </a:p>
        </p:txBody>
      </p:sp>
    </p:spTree>
    <p:extLst>
      <p:ext uri="{BB962C8B-B14F-4D97-AF65-F5344CB8AC3E}">
        <p14:creationId xmlns:p14="http://schemas.microsoft.com/office/powerpoint/2010/main" val="3453101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5</a:t>
            </a:fld>
            <a:endParaRPr lang="zh-CN" altLang="en-US" dirty="0"/>
          </a:p>
        </p:txBody>
      </p:sp>
    </p:spTree>
    <p:extLst>
      <p:ext uri="{BB962C8B-B14F-4D97-AF65-F5344CB8AC3E}">
        <p14:creationId xmlns:p14="http://schemas.microsoft.com/office/powerpoint/2010/main" val="4251301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6</a:t>
            </a:fld>
            <a:endParaRPr lang="zh-CN" altLang="en-US" dirty="0"/>
          </a:p>
        </p:txBody>
      </p:sp>
    </p:spTree>
    <p:extLst>
      <p:ext uri="{BB962C8B-B14F-4D97-AF65-F5344CB8AC3E}">
        <p14:creationId xmlns:p14="http://schemas.microsoft.com/office/powerpoint/2010/main" val="9507190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7</a:t>
            </a:fld>
            <a:endParaRPr lang="zh-CN" altLang="en-US" dirty="0"/>
          </a:p>
        </p:txBody>
      </p:sp>
    </p:spTree>
    <p:extLst>
      <p:ext uri="{BB962C8B-B14F-4D97-AF65-F5344CB8AC3E}">
        <p14:creationId xmlns:p14="http://schemas.microsoft.com/office/powerpoint/2010/main" val="6864544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8</a:t>
            </a:fld>
            <a:endParaRPr lang="zh-CN" altLang="en-US" dirty="0"/>
          </a:p>
        </p:txBody>
      </p:sp>
    </p:spTree>
    <p:extLst>
      <p:ext uri="{BB962C8B-B14F-4D97-AF65-F5344CB8AC3E}">
        <p14:creationId xmlns:p14="http://schemas.microsoft.com/office/powerpoint/2010/main" val="34449222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CD7A2CCA-E5D5-4859-8035-B358016F08F8}" type="slidenum">
              <a:rPr lang="zh-CN" altLang="en-US" smtClean="0"/>
              <a:pPr>
                <a:defRPr/>
              </a:pPr>
              <a:t>9</a:t>
            </a:fld>
            <a:endParaRPr lang="zh-CN" altLang="en-US" dirty="0"/>
          </a:p>
        </p:txBody>
      </p:sp>
    </p:spTree>
    <p:extLst>
      <p:ext uri="{BB962C8B-B14F-4D97-AF65-F5344CB8AC3E}">
        <p14:creationId xmlns:p14="http://schemas.microsoft.com/office/powerpoint/2010/main" val="35052048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内页样式1-常规">
    <p:spTree>
      <p:nvGrpSpPr>
        <p:cNvPr id="1" name=""/>
        <p:cNvGrpSpPr/>
        <p:nvPr/>
      </p:nvGrpSpPr>
      <p:grpSpPr>
        <a:xfrm>
          <a:off x="0" y="0"/>
          <a:ext cx="0" cy="0"/>
          <a:chOff x="0" y="0"/>
          <a:chExt cx="0" cy="0"/>
        </a:xfrm>
      </p:grpSpPr>
      <p:cxnSp>
        <p:nvCxnSpPr>
          <p:cNvPr id="2" name="直接连接符 1"/>
          <p:cNvCxnSpPr/>
          <p:nvPr userDrawn="1"/>
        </p:nvCxnSpPr>
        <p:spPr>
          <a:xfrm>
            <a:off x="1550089" y="863157"/>
            <a:ext cx="10318623"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606550"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sp>
        <p:nvSpPr>
          <p:cNvPr id="25" name="矩形 24"/>
          <p:cNvSpPr/>
          <p:nvPr userDrawn="1"/>
        </p:nvSpPr>
        <p:spPr>
          <a:xfrm>
            <a:off x="1378908" y="-1612"/>
            <a:ext cx="167082" cy="874737"/>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7" name="直接连接符 6"/>
          <p:cNvCxnSpPr/>
          <p:nvPr userDrawn="1"/>
        </p:nvCxnSpPr>
        <p:spPr>
          <a:xfrm>
            <a:off x="1366474" y="-17822"/>
            <a:ext cx="0" cy="1079418"/>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页样式４-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60" name="图片 14"/>
          <p:cNvPicPr>
            <a:picLocks noChangeAspect="1"/>
          </p:cNvPicPr>
          <p:nvPr userDrawn="1"/>
        </p:nvPicPr>
        <p:blipFill>
          <a:blip r:embed="rId2"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内页样式４-一段一图-2">
    <p:spTree>
      <p:nvGrpSpPr>
        <p:cNvPr id="1" name=""/>
        <p:cNvGrpSpPr/>
        <p:nvPr/>
      </p:nvGrpSpPr>
      <p:grpSpPr>
        <a:xfrm>
          <a:off x="0" y="0"/>
          <a:ext cx="0" cy="0"/>
          <a:chOff x="0" y="0"/>
          <a:chExt cx="0" cy="0"/>
        </a:xfrm>
      </p:grpSpPr>
      <p:cxnSp>
        <p:nvCxnSpPr>
          <p:cNvPr id="2" name="直接连接符 1"/>
          <p:cNvCxnSpPr/>
          <p:nvPr userDrawn="1"/>
        </p:nvCxnSpPr>
        <p:spPr>
          <a:xfrm>
            <a:off x="10185149" y="863157"/>
            <a:ext cx="1683563"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内页样式5-常规">
    <p:spTree>
      <p:nvGrpSpPr>
        <p:cNvPr id="1" name=""/>
        <p:cNvGrpSpPr/>
        <p:nvPr/>
      </p:nvGrpSpPr>
      <p:grpSpPr>
        <a:xfrm>
          <a:off x="0" y="0"/>
          <a:ext cx="0" cy="0"/>
          <a:chOff x="0" y="0"/>
          <a:chExt cx="0" cy="0"/>
        </a:xfrm>
      </p:grpSpPr>
      <p:sp>
        <p:nvSpPr>
          <p:cNvPr id="12" name="标题 11"/>
          <p:cNvSpPr>
            <a:spLocks noGrp="1"/>
          </p:cNvSpPr>
          <p:nvPr>
            <p:ph type="title"/>
          </p:nvPr>
        </p:nvSpPr>
        <p:spPr>
          <a:xfrm>
            <a:off x="749863"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pic>
        <p:nvPicPr>
          <p:cNvPr id="57" name="图片 56"/>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4" name="组合 3"/>
          <p:cNvGrpSpPr/>
          <p:nvPr userDrawn="1"/>
        </p:nvGrpSpPr>
        <p:grpSpPr>
          <a:xfrm>
            <a:off x="-511603" y="253621"/>
            <a:ext cx="1221064" cy="438825"/>
            <a:chOff x="-529708" y="381991"/>
            <a:chExt cx="1221064" cy="438825"/>
          </a:xfrm>
        </p:grpSpPr>
        <p:sp>
          <p:nvSpPr>
            <p:cNvPr id="58" name="梯形 57"/>
            <p:cNvSpPr/>
            <p:nvPr userDrawn="1"/>
          </p:nvSpPr>
          <p:spPr>
            <a:xfrm rot="16200000">
              <a:off x="-107121" y="-40596"/>
              <a:ext cx="375890" cy="1221064"/>
            </a:xfrm>
            <a:prstGeom prst="trapezoid">
              <a:avLst>
                <a:gd name="adj" fmla="val 7230"/>
              </a:avLst>
            </a:prstGeom>
            <a:gradFill>
              <a:gsLst>
                <a:gs pos="100000">
                  <a:schemeClr val="accent1"/>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梯形 58"/>
            <p:cNvSpPr/>
            <p:nvPr userDrawn="1"/>
          </p:nvSpPr>
          <p:spPr>
            <a:xfrm rot="16200000">
              <a:off x="-79397" y="146495"/>
              <a:ext cx="267255" cy="1058332"/>
            </a:xfrm>
            <a:prstGeom prst="trapezoid">
              <a:avLst>
                <a:gd name="adj" fmla="val 723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梯形 59"/>
            <p:cNvSpPr/>
            <p:nvPr userDrawn="1"/>
          </p:nvSpPr>
          <p:spPr>
            <a:xfrm rot="16200000">
              <a:off x="-95133" y="158023"/>
              <a:ext cx="267255" cy="1058332"/>
            </a:xfrm>
            <a:prstGeom prst="trapezoid">
              <a:avLst>
                <a:gd name="adj" fmla="val 7230"/>
              </a:avLst>
            </a:prstGeom>
            <a:gradFill flip="none" rotWithShape="1">
              <a:gsLst>
                <a:gs pos="100000">
                  <a:schemeClr val="accent4"/>
                </a:gs>
                <a:gs pos="0">
                  <a:schemeClr val="accent4">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页样式5-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userDrawn="1"/>
        </p:nvGrpSpPr>
        <p:grpSpPr>
          <a:xfrm>
            <a:off x="587288" y="6381747"/>
            <a:ext cx="2479573" cy="304965"/>
            <a:chOff x="671368" y="6061309"/>
            <a:chExt cx="2479573" cy="304965"/>
          </a:xfrm>
          <a:solidFill>
            <a:schemeClr val="accent3"/>
          </a:solidFill>
        </p:grpSpPr>
        <p:grpSp>
          <p:nvGrpSpPr>
            <p:cNvPr id="62" name="组合 61"/>
            <p:cNvGrpSpPr/>
            <p:nvPr userDrawn="1"/>
          </p:nvGrpSpPr>
          <p:grpSpPr>
            <a:xfrm>
              <a:off x="2098445" y="6064781"/>
              <a:ext cx="1052496" cy="298683"/>
              <a:chOff x="2373567" y="1096524"/>
              <a:chExt cx="2578404" cy="731714"/>
            </a:xfrm>
            <a:grpFill/>
          </p:grpSpPr>
          <p:sp>
            <p:nvSpPr>
              <p:cNvPr id="77"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78"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79" name="组合 78"/>
              <p:cNvGrpSpPr/>
              <p:nvPr/>
            </p:nvGrpSpPr>
            <p:grpSpPr>
              <a:xfrm>
                <a:off x="2373567" y="1096524"/>
                <a:ext cx="589817" cy="731714"/>
                <a:chOff x="5548313" y="2084388"/>
                <a:chExt cx="547688" cy="679451"/>
              </a:xfrm>
              <a:grpFill/>
            </p:grpSpPr>
            <p:sp>
              <p:nvSpPr>
                <p:cNvPr id="84"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5"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0" name="组合 79"/>
              <p:cNvGrpSpPr/>
              <p:nvPr/>
            </p:nvGrpSpPr>
            <p:grpSpPr>
              <a:xfrm>
                <a:off x="3194779" y="1296598"/>
                <a:ext cx="356817" cy="382445"/>
                <a:chOff x="3792874" y="3156423"/>
                <a:chExt cx="331330" cy="355128"/>
              </a:xfrm>
              <a:grpFill/>
            </p:grpSpPr>
            <p:sp>
              <p:nvSpPr>
                <p:cNvPr id="81"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2"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83"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63" name="组合 62"/>
            <p:cNvGrpSpPr/>
            <p:nvPr userDrawn="1"/>
          </p:nvGrpSpPr>
          <p:grpSpPr>
            <a:xfrm>
              <a:off x="671368" y="6061309"/>
              <a:ext cx="1100339" cy="304965"/>
              <a:chOff x="2372715" y="161759"/>
              <a:chExt cx="2695608" cy="747103"/>
            </a:xfrm>
            <a:grpFill/>
          </p:grpSpPr>
          <p:grpSp>
            <p:nvGrpSpPr>
              <p:cNvPr id="64" name="组合 63"/>
              <p:cNvGrpSpPr/>
              <p:nvPr/>
            </p:nvGrpSpPr>
            <p:grpSpPr>
              <a:xfrm>
                <a:off x="3804781" y="283376"/>
                <a:ext cx="521428" cy="548788"/>
                <a:chOff x="6113463" y="3541713"/>
                <a:chExt cx="484188" cy="509588"/>
              </a:xfrm>
              <a:grpFill/>
            </p:grpSpPr>
            <p:sp>
              <p:nvSpPr>
                <p:cNvPr id="75"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6"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5" name="组合 64"/>
              <p:cNvGrpSpPr/>
              <p:nvPr/>
            </p:nvGrpSpPr>
            <p:grpSpPr>
              <a:xfrm>
                <a:off x="2372715" y="161759"/>
                <a:ext cx="591521" cy="747103"/>
                <a:chOff x="6108700" y="2066926"/>
                <a:chExt cx="549275" cy="693738"/>
              </a:xfrm>
              <a:grpFill/>
            </p:grpSpPr>
            <p:sp>
              <p:nvSpPr>
                <p:cNvPr id="73"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4"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6" name="组合 65"/>
              <p:cNvGrpSpPr/>
              <p:nvPr/>
            </p:nvGrpSpPr>
            <p:grpSpPr>
              <a:xfrm>
                <a:off x="3173775" y="375308"/>
                <a:ext cx="396626" cy="341923"/>
                <a:chOff x="6186488" y="2930526"/>
                <a:chExt cx="368300" cy="317500"/>
              </a:xfrm>
              <a:grpFill/>
            </p:grpSpPr>
            <p:sp>
              <p:nvSpPr>
                <p:cNvPr id="70"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1"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72"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7" name="组合 66"/>
              <p:cNvGrpSpPr/>
              <p:nvPr/>
            </p:nvGrpSpPr>
            <p:grpSpPr>
              <a:xfrm>
                <a:off x="4613362" y="313351"/>
                <a:ext cx="454961" cy="453362"/>
                <a:chOff x="11893465" y="1994536"/>
                <a:chExt cx="274986" cy="274018"/>
              </a:xfrm>
              <a:grpFill/>
            </p:grpSpPr>
            <p:sp>
              <p:nvSpPr>
                <p:cNvPr id="68"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69"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页样式5-一段一图-2">
    <p:spTree>
      <p:nvGrpSpPr>
        <p:cNvPr id="1" name=""/>
        <p:cNvGrpSpPr/>
        <p:nvPr/>
      </p:nvGrpSpPr>
      <p:grpSpPr>
        <a:xfrm>
          <a:off x="0" y="0"/>
          <a:ext cx="0" cy="0"/>
          <a:chOff x="0" y="0"/>
          <a:chExt cx="0" cy="0"/>
        </a:xfrm>
      </p:grpSpPr>
      <p:sp>
        <p:nvSpPr>
          <p:cNvPr id="61" name="文本框 6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pic>
        <p:nvPicPr>
          <p:cNvPr id="86" name="图片 85"/>
          <p:cNvPicPr>
            <a:picLocks noChangeAspect="1"/>
          </p:cNvPicPr>
          <p:nvPr userDrawn="1"/>
        </p:nvPicPr>
        <p:blipFill rotWithShape="1">
          <a:blip r:embed="rId2" cstate="print"/>
          <a:srcRect l="-333"/>
          <a:stretch>
            <a:fillRect/>
          </a:stretch>
        </p:blipFill>
        <p:spPr>
          <a:xfrm>
            <a:off x="11282579" y="252089"/>
            <a:ext cx="432990" cy="432990"/>
          </a:xfrm>
          <a:prstGeom prst="rect">
            <a:avLst/>
          </a:prstGeom>
        </p:spPr>
      </p:pic>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内页样式6-常规">
    <p:spTree>
      <p:nvGrpSpPr>
        <p:cNvPr id="1" name=""/>
        <p:cNvGrpSpPr/>
        <p:nvPr/>
      </p:nvGrpSpPr>
      <p:grpSpPr>
        <a:xfrm>
          <a:off x="0" y="0"/>
          <a:ext cx="0" cy="0"/>
          <a:chOff x="0" y="0"/>
          <a:chExt cx="0" cy="0"/>
        </a:xfrm>
      </p:grpSpPr>
      <p:sp>
        <p:nvSpPr>
          <p:cNvPr id="47" name="矩形 46"/>
          <p:cNvSpPr/>
          <p:nvPr userDrawn="1"/>
        </p:nvSpPr>
        <p:spPr>
          <a:xfrm>
            <a:off x="442912" y="-82551"/>
            <a:ext cx="11306175" cy="908709"/>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2490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252089"/>
            <a:ext cx="1969223" cy="432990"/>
          </a:xfrm>
          <a:prstGeom prst="rect">
            <a:avLst/>
          </a:prstGeom>
        </p:spPr>
      </p:pic>
      <p:grpSp>
        <p:nvGrpSpPr>
          <p:cNvPr id="46" name="组合 45"/>
          <p:cNvGrpSpPr/>
          <p:nvPr userDrawn="1"/>
        </p:nvGrpSpPr>
        <p:grpSpPr>
          <a:xfrm>
            <a:off x="637534" y="199773"/>
            <a:ext cx="463263" cy="481001"/>
            <a:chOff x="598941" y="128599"/>
            <a:chExt cx="463263" cy="481001"/>
          </a:xfrm>
        </p:grpSpPr>
        <p:sp>
          <p:nvSpPr>
            <p:cNvPr id="45" name="矩形 44"/>
            <p:cNvSpPr/>
            <p:nvPr userDrawn="1"/>
          </p:nvSpPr>
          <p:spPr>
            <a:xfrm>
              <a:off x="701671" y="249067"/>
              <a:ext cx="360533" cy="36053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userDrawn="1"/>
          </p:nvSpPr>
          <p:spPr>
            <a:xfrm>
              <a:off x="701671" y="247801"/>
              <a:ext cx="275115" cy="2565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矩形 42"/>
            <p:cNvSpPr/>
            <p:nvPr userDrawn="1"/>
          </p:nvSpPr>
          <p:spPr>
            <a:xfrm>
              <a:off x="598941" y="128599"/>
              <a:ext cx="360533" cy="3605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内页样式6-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6" name="组合 35"/>
          <p:cNvGrpSpPr/>
          <p:nvPr userDrawn="1"/>
        </p:nvGrpSpPr>
        <p:grpSpPr>
          <a:xfrm>
            <a:off x="587288" y="6381747"/>
            <a:ext cx="2479573" cy="304965"/>
            <a:chOff x="671368" y="6061309"/>
            <a:chExt cx="2479573" cy="304965"/>
          </a:xfrm>
          <a:solidFill>
            <a:schemeClr val="accent3"/>
          </a:solidFill>
        </p:grpSpPr>
        <p:grpSp>
          <p:nvGrpSpPr>
            <p:cNvPr id="37" name="组合 36"/>
            <p:cNvGrpSpPr/>
            <p:nvPr userDrawn="1"/>
          </p:nvGrpSpPr>
          <p:grpSpPr>
            <a:xfrm>
              <a:off x="2098445" y="6064781"/>
              <a:ext cx="1052496" cy="298683"/>
              <a:chOff x="2373567" y="1096524"/>
              <a:chExt cx="2578404" cy="731714"/>
            </a:xfrm>
            <a:grpFill/>
          </p:grpSpPr>
          <p:sp>
            <p:nvSpPr>
              <p:cNvPr id="6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6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62" name="组合 61"/>
              <p:cNvGrpSpPr/>
              <p:nvPr/>
            </p:nvGrpSpPr>
            <p:grpSpPr>
              <a:xfrm>
                <a:off x="2373567" y="1096524"/>
                <a:ext cx="589817" cy="731714"/>
                <a:chOff x="5548313" y="2084388"/>
                <a:chExt cx="547688" cy="679451"/>
              </a:xfrm>
              <a:grpFill/>
            </p:grpSpPr>
            <p:sp>
              <p:nvSpPr>
                <p:cNvPr id="6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63" name="组合 62"/>
              <p:cNvGrpSpPr/>
              <p:nvPr/>
            </p:nvGrpSpPr>
            <p:grpSpPr>
              <a:xfrm>
                <a:off x="3194779" y="1296598"/>
                <a:ext cx="356817" cy="382445"/>
                <a:chOff x="3792874" y="3156423"/>
                <a:chExt cx="331330" cy="355128"/>
              </a:xfrm>
              <a:grpFill/>
            </p:grpSpPr>
            <p:sp>
              <p:nvSpPr>
                <p:cNvPr id="6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0" name="组合 39"/>
              <p:cNvGrpSpPr/>
              <p:nvPr/>
            </p:nvGrpSpPr>
            <p:grpSpPr>
              <a:xfrm>
                <a:off x="3804781" y="283376"/>
                <a:ext cx="521428" cy="548788"/>
                <a:chOff x="6113463" y="3541713"/>
                <a:chExt cx="484188" cy="509588"/>
              </a:xfrm>
              <a:grpFill/>
            </p:grpSpPr>
            <p:sp>
              <p:nvSpPr>
                <p:cNvPr id="5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8" name="组合 47"/>
              <p:cNvGrpSpPr/>
              <p:nvPr/>
            </p:nvGrpSpPr>
            <p:grpSpPr>
              <a:xfrm>
                <a:off x="2372715" y="161759"/>
                <a:ext cx="591521" cy="747103"/>
                <a:chOff x="6108700" y="2066926"/>
                <a:chExt cx="549275" cy="693738"/>
              </a:xfrm>
              <a:grpFill/>
            </p:grpSpPr>
            <p:sp>
              <p:nvSpPr>
                <p:cNvPr id="5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9" name="组合 48"/>
              <p:cNvGrpSpPr/>
              <p:nvPr/>
            </p:nvGrpSpPr>
            <p:grpSpPr>
              <a:xfrm>
                <a:off x="3173775" y="375308"/>
                <a:ext cx="396626" cy="341923"/>
                <a:chOff x="6186488" y="2930526"/>
                <a:chExt cx="368300" cy="317500"/>
              </a:xfrm>
              <a:grpFill/>
            </p:grpSpPr>
            <p:sp>
              <p:nvSpPr>
                <p:cNvPr id="5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0" name="组合 49"/>
              <p:cNvGrpSpPr/>
              <p:nvPr/>
            </p:nvGrpSpPr>
            <p:grpSpPr>
              <a:xfrm>
                <a:off x="4613362" y="313351"/>
                <a:ext cx="454961" cy="453362"/>
                <a:chOff x="11893465" y="1994536"/>
                <a:chExt cx="274986" cy="274018"/>
              </a:xfrm>
              <a:grpFill/>
            </p:grpSpPr>
            <p:sp>
              <p:nvSpPr>
                <p:cNvPr id="5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5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9"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内页样式6-一段一图-2">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sp>
        <p:nvSpPr>
          <p:cNvPr id="35" name="矩形 34"/>
          <p:cNvSpPr/>
          <p:nvPr userDrawn="1"/>
        </p:nvSpPr>
        <p:spPr>
          <a:xfrm>
            <a:off x="9402184" y="-82800"/>
            <a:ext cx="2346903" cy="9072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userDrawn="1"/>
        </p:nvSpPr>
        <p:spPr>
          <a:xfrm>
            <a:off x="9402184" y="0"/>
            <a:ext cx="2346904" cy="8261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9" name="图片 38"/>
          <p:cNvPicPr>
            <a:picLocks noChangeAspect="1"/>
          </p:cNvPicPr>
          <p:nvPr userDrawn="1"/>
        </p:nvPicPr>
        <p:blipFill>
          <a:blip r:embed="rId2" cstate="print"/>
          <a:stretch>
            <a:fillRect/>
          </a:stretch>
        </p:blipFill>
        <p:spPr>
          <a:xfrm>
            <a:off x="9590168" y="252089"/>
            <a:ext cx="1969223" cy="432990"/>
          </a:xfrm>
          <a:prstGeom prst="rect">
            <a:avLst/>
          </a:prstGeom>
        </p:spPr>
      </p:pic>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内页样式7-常规">
    <p:spTree>
      <p:nvGrpSpPr>
        <p:cNvPr id="1" name=""/>
        <p:cNvGrpSpPr/>
        <p:nvPr/>
      </p:nvGrpSpPr>
      <p:grpSpPr>
        <a:xfrm>
          <a:off x="0" y="0"/>
          <a:ext cx="0" cy="0"/>
          <a:chOff x="0" y="0"/>
          <a:chExt cx="0" cy="0"/>
        </a:xfrm>
      </p:grpSpPr>
      <p:sp>
        <p:nvSpPr>
          <p:cNvPr id="2" name="平行四边形 1"/>
          <p:cNvSpPr/>
          <p:nvPr userDrawn="1"/>
        </p:nvSpPr>
        <p:spPr>
          <a:xfrm>
            <a:off x="658714" y="482300"/>
            <a:ext cx="748201" cy="484094"/>
          </a:xfrm>
          <a:prstGeom prst="parallelogram">
            <a:avLst>
              <a:gd name="adj" fmla="val 71667"/>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矩形 46"/>
          <p:cNvSpPr/>
          <p:nvPr userDrawn="1"/>
        </p:nvSpPr>
        <p:spPr>
          <a:xfrm>
            <a:off x="442912" y="-82800"/>
            <a:ext cx="11306175" cy="846000"/>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userDrawn="1"/>
        </p:nvSpPr>
        <p:spPr>
          <a:xfrm>
            <a:off x="442913" y="0"/>
            <a:ext cx="11306175"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1"/>
          <p:cNvSpPr>
            <a:spLocks noGrp="1"/>
          </p:cNvSpPr>
          <p:nvPr>
            <p:ph type="title"/>
          </p:nvPr>
        </p:nvSpPr>
        <p:spPr>
          <a:xfrm>
            <a:off x="1173494" y="185567"/>
            <a:ext cx="8048203"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42" name="图片 41"/>
          <p:cNvPicPr>
            <a:picLocks noChangeAspect="1"/>
          </p:cNvPicPr>
          <p:nvPr userDrawn="1"/>
        </p:nvPicPr>
        <p:blipFill>
          <a:blip r:embed="rId2" cstate="print"/>
          <a:stretch>
            <a:fillRect/>
          </a:stretch>
        </p:blipFill>
        <p:spPr>
          <a:xfrm>
            <a:off x="9590168" y="188589"/>
            <a:ext cx="1969223" cy="432990"/>
          </a:xfrm>
          <a:prstGeom prst="rect">
            <a:avLst/>
          </a:prstGeom>
        </p:spPr>
      </p:pic>
      <p:sp>
        <p:nvSpPr>
          <p:cNvPr id="43" name="矩形 42"/>
          <p:cNvSpPr/>
          <p:nvPr userDrawn="1"/>
        </p:nvSpPr>
        <p:spPr>
          <a:xfrm>
            <a:off x="648385" y="0"/>
            <a:ext cx="413819" cy="966395"/>
          </a:xfrm>
          <a:prstGeom prst="rect">
            <a:avLst/>
          </a:prstGeom>
          <a:ln>
            <a:noFill/>
          </a:ln>
          <a:effectLst>
            <a:outerShdw blurRad="127000" dist="25400" dir="5400000" sx="102000" sy="102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内页样式7-一段一图-1">
    <p:spTree>
      <p:nvGrpSpPr>
        <p:cNvPr id="1" name=""/>
        <p:cNvGrpSpPr/>
        <p:nvPr/>
      </p:nvGrpSpPr>
      <p:grpSpPr>
        <a:xfrm>
          <a:off x="0" y="0"/>
          <a:ext cx="0" cy="0"/>
          <a:chOff x="0" y="0"/>
          <a:chExt cx="0" cy="0"/>
        </a:xfrm>
      </p:grpSpPr>
      <p:sp>
        <p:nvSpPr>
          <p:cNvPr id="7" name="文本框 6"/>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cxnSp>
        <p:nvCxnSpPr>
          <p:cNvPr id="38" name="直接连接符 37"/>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4" name="组合 33"/>
          <p:cNvGrpSpPr/>
          <p:nvPr userDrawn="1"/>
        </p:nvGrpSpPr>
        <p:grpSpPr>
          <a:xfrm>
            <a:off x="587288" y="6381747"/>
            <a:ext cx="2479573" cy="304965"/>
            <a:chOff x="671368" y="6061309"/>
            <a:chExt cx="2479573" cy="304965"/>
          </a:xfrm>
          <a:solidFill>
            <a:schemeClr val="accent3"/>
          </a:solidFill>
        </p:grpSpPr>
        <p:grpSp>
          <p:nvGrpSpPr>
            <p:cNvPr id="35" name="组合 34"/>
            <p:cNvGrpSpPr/>
            <p:nvPr userDrawn="1"/>
          </p:nvGrpSpPr>
          <p:grpSpPr>
            <a:xfrm>
              <a:off x="2098445" y="6064781"/>
              <a:ext cx="1052496" cy="298683"/>
              <a:chOff x="2373567" y="1096524"/>
              <a:chExt cx="2578404" cy="731714"/>
            </a:xfrm>
            <a:grpFill/>
          </p:grpSpPr>
          <p:sp>
            <p:nvSpPr>
              <p:cNvPr id="55"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6"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7" name="组合 56"/>
              <p:cNvGrpSpPr/>
              <p:nvPr/>
            </p:nvGrpSpPr>
            <p:grpSpPr>
              <a:xfrm>
                <a:off x="2373567" y="1096524"/>
                <a:ext cx="589817" cy="731714"/>
                <a:chOff x="5548313" y="2084388"/>
                <a:chExt cx="547688" cy="679451"/>
              </a:xfrm>
              <a:grpFill/>
            </p:grpSpPr>
            <p:sp>
              <p:nvSpPr>
                <p:cNvPr id="62"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3"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8" name="组合 57"/>
              <p:cNvGrpSpPr/>
              <p:nvPr/>
            </p:nvGrpSpPr>
            <p:grpSpPr>
              <a:xfrm>
                <a:off x="3194779" y="1296598"/>
                <a:ext cx="356817" cy="382445"/>
                <a:chOff x="3792874" y="3156423"/>
                <a:chExt cx="331330" cy="355128"/>
              </a:xfrm>
              <a:grpFill/>
            </p:grpSpPr>
            <p:sp>
              <p:nvSpPr>
                <p:cNvPr id="59"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1"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6" name="组合 35"/>
            <p:cNvGrpSpPr/>
            <p:nvPr userDrawn="1"/>
          </p:nvGrpSpPr>
          <p:grpSpPr>
            <a:xfrm>
              <a:off x="671368" y="6061309"/>
              <a:ext cx="1100339" cy="304965"/>
              <a:chOff x="2372715" y="161759"/>
              <a:chExt cx="2695608" cy="747103"/>
            </a:xfrm>
            <a:grpFill/>
          </p:grpSpPr>
          <p:grpSp>
            <p:nvGrpSpPr>
              <p:cNvPr id="37" name="组合 36"/>
              <p:cNvGrpSpPr/>
              <p:nvPr/>
            </p:nvGrpSpPr>
            <p:grpSpPr>
              <a:xfrm>
                <a:off x="3804781" y="283376"/>
                <a:ext cx="521428" cy="548788"/>
                <a:chOff x="6113463" y="3541713"/>
                <a:chExt cx="484188" cy="509588"/>
              </a:xfrm>
              <a:grpFill/>
            </p:grpSpPr>
            <p:sp>
              <p:nvSpPr>
                <p:cNvPr id="53"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2372715" y="161759"/>
                <a:ext cx="591521" cy="747103"/>
                <a:chOff x="6108700" y="2066926"/>
                <a:chExt cx="549275" cy="693738"/>
              </a:xfrm>
              <a:grpFill/>
            </p:grpSpPr>
            <p:sp>
              <p:nvSpPr>
                <p:cNvPr id="51"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2"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0" name="组合 39"/>
              <p:cNvGrpSpPr/>
              <p:nvPr/>
            </p:nvGrpSpPr>
            <p:grpSpPr>
              <a:xfrm>
                <a:off x="3173775" y="375308"/>
                <a:ext cx="396626" cy="341923"/>
                <a:chOff x="6186488" y="2930526"/>
                <a:chExt cx="368300" cy="317500"/>
              </a:xfrm>
              <a:grpFill/>
            </p:grpSpPr>
            <p:sp>
              <p:nvSpPr>
                <p:cNvPr id="48"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0"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64"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内页样式1-一段一图-1">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19786"/>
            <a:ext cx="0" cy="76063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nvGrpSpPr>
          <p:cNvPr id="84" name="组合 83"/>
          <p:cNvGrpSpPr/>
          <p:nvPr userDrawn="1"/>
        </p:nvGrpSpPr>
        <p:grpSpPr>
          <a:xfrm>
            <a:off x="587288" y="6381747"/>
            <a:ext cx="2479573" cy="304965"/>
            <a:chOff x="671368" y="6061309"/>
            <a:chExt cx="2479573" cy="304965"/>
          </a:xfrm>
          <a:solidFill>
            <a:schemeClr val="bg1"/>
          </a:solidFill>
        </p:grpSpPr>
        <p:grpSp>
          <p:nvGrpSpPr>
            <p:cNvPr id="85" name="组合 84"/>
            <p:cNvGrpSpPr/>
            <p:nvPr userDrawn="1"/>
          </p:nvGrpSpPr>
          <p:grpSpPr>
            <a:xfrm>
              <a:off x="2098445" y="6064781"/>
              <a:ext cx="1052496" cy="298683"/>
              <a:chOff x="2373567" y="1096524"/>
              <a:chExt cx="2578404" cy="731714"/>
            </a:xfrm>
            <a:grpFill/>
          </p:grpSpPr>
          <p:sp>
            <p:nvSpPr>
              <p:cNvPr id="100"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1"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2" name="组合 101"/>
              <p:cNvGrpSpPr/>
              <p:nvPr/>
            </p:nvGrpSpPr>
            <p:grpSpPr>
              <a:xfrm>
                <a:off x="2373567" y="1096524"/>
                <a:ext cx="589817" cy="731714"/>
                <a:chOff x="5548313" y="2084388"/>
                <a:chExt cx="547688" cy="679451"/>
              </a:xfrm>
              <a:grpFill/>
            </p:grpSpPr>
            <p:sp>
              <p:nvSpPr>
                <p:cNvPr id="107"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8"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3" name="组合 102"/>
              <p:cNvGrpSpPr/>
              <p:nvPr/>
            </p:nvGrpSpPr>
            <p:grpSpPr>
              <a:xfrm>
                <a:off x="3194779" y="1296598"/>
                <a:ext cx="356817" cy="382445"/>
                <a:chOff x="3792874" y="3156423"/>
                <a:chExt cx="331330" cy="355128"/>
              </a:xfrm>
              <a:grpFill/>
            </p:grpSpPr>
            <p:sp>
              <p:nvSpPr>
                <p:cNvPr id="104"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5"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6"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6" name="组合 85"/>
            <p:cNvGrpSpPr/>
            <p:nvPr userDrawn="1"/>
          </p:nvGrpSpPr>
          <p:grpSpPr>
            <a:xfrm>
              <a:off x="671368" y="6061309"/>
              <a:ext cx="1100339" cy="304965"/>
              <a:chOff x="2372715" y="161759"/>
              <a:chExt cx="2695608" cy="747103"/>
            </a:xfrm>
            <a:grpFill/>
          </p:grpSpPr>
          <p:grpSp>
            <p:nvGrpSpPr>
              <p:cNvPr id="87" name="组合 86"/>
              <p:cNvGrpSpPr/>
              <p:nvPr/>
            </p:nvGrpSpPr>
            <p:grpSpPr>
              <a:xfrm>
                <a:off x="3804781" y="283376"/>
                <a:ext cx="521428" cy="548788"/>
                <a:chOff x="6113463" y="3541713"/>
                <a:chExt cx="484188" cy="509588"/>
              </a:xfrm>
              <a:grpFill/>
            </p:grpSpPr>
            <p:sp>
              <p:nvSpPr>
                <p:cNvPr id="98"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8" name="组合 87"/>
              <p:cNvGrpSpPr/>
              <p:nvPr/>
            </p:nvGrpSpPr>
            <p:grpSpPr>
              <a:xfrm>
                <a:off x="2372715" y="161759"/>
                <a:ext cx="591521" cy="747103"/>
                <a:chOff x="6108700" y="2066926"/>
                <a:chExt cx="549275" cy="693738"/>
              </a:xfrm>
              <a:grpFill/>
            </p:grpSpPr>
            <p:sp>
              <p:nvSpPr>
                <p:cNvPr id="96"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7"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89" name="组合 88"/>
              <p:cNvGrpSpPr/>
              <p:nvPr/>
            </p:nvGrpSpPr>
            <p:grpSpPr>
              <a:xfrm>
                <a:off x="3173775" y="375308"/>
                <a:ext cx="396626" cy="341923"/>
                <a:chOff x="6186488" y="2930526"/>
                <a:chExt cx="368300" cy="317500"/>
              </a:xfrm>
              <a:grpFill/>
            </p:grpSpPr>
            <p:sp>
              <p:nvSpPr>
                <p:cNvPr id="93"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4"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5"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0" name="组合 89"/>
              <p:cNvGrpSpPr/>
              <p:nvPr/>
            </p:nvGrpSpPr>
            <p:grpSpPr>
              <a:xfrm>
                <a:off x="4613362" y="313351"/>
                <a:ext cx="454961" cy="453362"/>
                <a:chOff x="11893465" y="1994536"/>
                <a:chExt cx="274986" cy="274018"/>
              </a:xfrm>
              <a:grpFill/>
            </p:grpSpPr>
            <p:sp>
              <p:nvSpPr>
                <p:cNvPr id="91"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2"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内页样式7-一段一图-2">
    <p:spTree>
      <p:nvGrpSpPr>
        <p:cNvPr id="1" name=""/>
        <p:cNvGrpSpPr/>
        <p:nvPr/>
      </p:nvGrpSpPr>
      <p:grpSpPr>
        <a:xfrm>
          <a:off x="0" y="0"/>
          <a:ext cx="0" cy="0"/>
          <a:chOff x="0" y="0"/>
          <a:chExt cx="0" cy="0"/>
        </a:xfrm>
      </p:grpSpPr>
      <p:sp>
        <p:nvSpPr>
          <p:cNvPr id="34" name="文本框 33"/>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sp>
        <p:nvSpPr>
          <p:cNvPr id="7" name="矩形 6"/>
          <p:cNvSpPr/>
          <p:nvPr userDrawn="1"/>
        </p:nvSpPr>
        <p:spPr>
          <a:xfrm>
            <a:off x="9385300" y="-82550"/>
            <a:ext cx="2363787" cy="845208"/>
          </a:xfrm>
          <a:prstGeom prst="rect">
            <a:avLst/>
          </a:prstGeom>
          <a:solidFill>
            <a:schemeClr val="bg1"/>
          </a:solidFill>
          <a:ln>
            <a:noFill/>
          </a:ln>
          <a:effectLst>
            <a:outerShdw blurRad="139700" dist="381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userDrawn="1"/>
        </p:nvSpPr>
        <p:spPr>
          <a:xfrm>
            <a:off x="9385300" y="0"/>
            <a:ext cx="2363788" cy="762658"/>
          </a:xfrm>
          <a:prstGeom prst="rect">
            <a:avLst/>
          </a:prstGeom>
          <a:solidFill>
            <a:schemeClr val="accent3">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2" cstate="print"/>
          <a:stretch>
            <a:fillRect/>
          </a:stretch>
        </p:blipFill>
        <p:spPr>
          <a:xfrm>
            <a:off x="9590168" y="188589"/>
            <a:ext cx="1969223" cy="432990"/>
          </a:xfrm>
          <a:prstGeom prst="rect">
            <a:avLst/>
          </a:prstGeom>
        </p:spPr>
      </p:pic>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页样式8-常规">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318632" y="0"/>
            <a:ext cx="11550080"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9" name="标题 11"/>
          <p:cNvSpPr>
            <a:spLocks noGrp="1"/>
          </p:cNvSpPr>
          <p:nvPr>
            <p:ph type="title"/>
          </p:nvPr>
        </p:nvSpPr>
        <p:spPr>
          <a:xfrm>
            <a:off x="541539" y="247495"/>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solidFill>
                  <a:schemeClr val="bg1"/>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内页样式8-一段一图-1">
    <p:spTree>
      <p:nvGrpSpPr>
        <p:cNvPr id="1" name=""/>
        <p:cNvGrpSpPr/>
        <p:nvPr/>
      </p:nvGrpSpPr>
      <p:grpSpPr>
        <a:xfrm>
          <a:off x="0" y="0"/>
          <a:ext cx="0" cy="0"/>
          <a:chOff x="0" y="0"/>
          <a:chExt cx="0" cy="0"/>
        </a:xfrm>
      </p:grpSpPr>
      <p:sp>
        <p:nvSpPr>
          <p:cNvPr id="7" name="矩形 6"/>
          <p:cNvSpPr/>
          <p:nvPr userDrawn="1"/>
        </p:nvSpPr>
        <p:spPr>
          <a:xfrm>
            <a:off x="318632" y="6188075"/>
            <a:ext cx="1155008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grpSp>
        <p:nvGrpSpPr>
          <p:cNvPr id="37" name="组合 36"/>
          <p:cNvGrpSpPr/>
          <p:nvPr userDrawn="1"/>
        </p:nvGrpSpPr>
        <p:grpSpPr>
          <a:xfrm>
            <a:off x="587288" y="6381747"/>
            <a:ext cx="2479573" cy="304965"/>
            <a:chOff x="671368" y="6061309"/>
            <a:chExt cx="2479573" cy="304965"/>
          </a:xfrm>
          <a:solidFill>
            <a:schemeClr val="bg1"/>
          </a:solidFill>
        </p:grpSpPr>
        <p:grpSp>
          <p:nvGrpSpPr>
            <p:cNvPr id="38" name="组合 37"/>
            <p:cNvGrpSpPr/>
            <p:nvPr userDrawn="1"/>
          </p:nvGrpSpPr>
          <p:grpSpPr>
            <a:xfrm>
              <a:off x="2098445" y="6064781"/>
              <a:ext cx="1052496" cy="298683"/>
              <a:chOff x="2373567" y="1096524"/>
              <a:chExt cx="2578404" cy="731714"/>
            </a:xfrm>
            <a:grpFill/>
          </p:grpSpPr>
          <p:sp>
            <p:nvSpPr>
              <p:cNvPr id="5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6" name="组合 55"/>
              <p:cNvGrpSpPr/>
              <p:nvPr/>
            </p:nvGrpSpPr>
            <p:grpSpPr>
              <a:xfrm>
                <a:off x="2373567" y="1096524"/>
                <a:ext cx="589817" cy="731714"/>
                <a:chOff x="5548313" y="2084388"/>
                <a:chExt cx="547688" cy="679451"/>
              </a:xfrm>
              <a:grpFill/>
            </p:grpSpPr>
            <p:sp>
              <p:nvSpPr>
                <p:cNvPr id="6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7" name="组合 56"/>
              <p:cNvGrpSpPr/>
              <p:nvPr/>
            </p:nvGrpSpPr>
            <p:grpSpPr>
              <a:xfrm>
                <a:off x="3194779" y="1296598"/>
                <a:ext cx="356817" cy="382445"/>
                <a:chOff x="3792874" y="3156423"/>
                <a:chExt cx="331330" cy="355128"/>
              </a:xfrm>
              <a:grpFill/>
            </p:grpSpPr>
            <p:sp>
              <p:nvSpPr>
                <p:cNvPr id="5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6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9" name="组合 38"/>
            <p:cNvGrpSpPr/>
            <p:nvPr userDrawn="1"/>
          </p:nvGrpSpPr>
          <p:grpSpPr>
            <a:xfrm>
              <a:off x="671368" y="6061309"/>
              <a:ext cx="1100339" cy="304965"/>
              <a:chOff x="2372715" y="161759"/>
              <a:chExt cx="2695608" cy="747103"/>
            </a:xfrm>
            <a:grpFill/>
          </p:grpSpPr>
          <p:grpSp>
            <p:nvGrpSpPr>
              <p:cNvPr id="41" name="组合 40"/>
              <p:cNvGrpSpPr/>
              <p:nvPr/>
            </p:nvGrpSpPr>
            <p:grpSpPr>
              <a:xfrm>
                <a:off x="3804781" y="283376"/>
                <a:ext cx="521428" cy="548788"/>
                <a:chOff x="6113463" y="3541713"/>
                <a:chExt cx="484188" cy="509588"/>
              </a:xfrm>
              <a:grpFill/>
            </p:grpSpPr>
            <p:sp>
              <p:nvSpPr>
                <p:cNvPr id="5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2" name="组合 41"/>
              <p:cNvGrpSpPr/>
              <p:nvPr/>
            </p:nvGrpSpPr>
            <p:grpSpPr>
              <a:xfrm>
                <a:off x="2372715" y="161759"/>
                <a:ext cx="591521" cy="747103"/>
                <a:chOff x="6108700" y="2066926"/>
                <a:chExt cx="549275" cy="693738"/>
              </a:xfrm>
              <a:grpFill/>
            </p:grpSpPr>
            <p:sp>
              <p:nvSpPr>
                <p:cNvPr id="5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3" name="组合 42"/>
              <p:cNvGrpSpPr/>
              <p:nvPr/>
            </p:nvGrpSpPr>
            <p:grpSpPr>
              <a:xfrm>
                <a:off x="3173775" y="375308"/>
                <a:ext cx="396626" cy="341923"/>
                <a:chOff x="6186488" y="2930526"/>
                <a:chExt cx="368300" cy="317500"/>
              </a:xfrm>
              <a:grpFill/>
            </p:grpSpPr>
            <p:sp>
              <p:nvSpPr>
                <p:cNvPr id="4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44" name="组合 43"/>
              <p:cNvGrpSpPr/>
              <p:nvPr/>
            </p:nvGrpSpPr>
            <p:grpSpPr>
              <a:xfrm>
                <a:off x="4613362" y="313351"/>
                <a:ext cx="454961" cy="453362"/>
                <a:chOff x="11893465" y="1994536"/>
                <a:chExt cx="274986" cy="274018"/>
              </a:xfrm>
              <a:grpFill/>
            </p:grpSpPr>
            <p:sp>
              <p:nvSpPr>
                <p:cNvPr id="4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2"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内页样式8-一段一图-2">
    <p:spTree>
      <p:nvGrpSpPr>
        <p:cNvPr id="1" name=""/>
        <p:cNvGrpSpPr/>
        <p:nvPr/>
      </p:nvGrpSpPr>
      <p:grpSpPr>
        <a:xfrm>
          <a:off x="0" y="0"/>
          <a:ext cx="0" cy="0"/>
          <a:chOff x="0" y="0"/>
          <a:chExt cx="0" cy="0"/>
        </a:xfrm>
      </p:grpSpPr>
      <p:sp>
        <p:nvSpPr>
          <p:cNvPr id="7" name="矩形 6"/>
          <p:cNvSpPr/>
          <p:nvPr userDrawn="1"/>
        </p:nvSpPr>
        <p:spPr>
          <a:xfrm>
            <a:off x="11144922" y="6188075"/>
            <a:ext cx="723790" cy="669925"/>
          </a:xfrm>
          <a:prstGeom prst="rect">
            <a:avLst/>
          </a:prstGeom>
          <a:solidFill>
            <a:schemeClr val="accent4"/>
          </a:solidFill>
          <a:ln>
            <a:noFill/>
          </a:ln>
          <a:effectLst>
            <a:outerShdw blurRad="127000" dist="38100" dir="16200000"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8" name="矩形 7"/>
          <p:cNvSpPr/>
          <p:nvPr userDrawn="1"/>
        </p:nvSpPr>
        <p:spPr>
          <a:xfrm>
            <a:off x="9488246" y="0"/>
            <a:ext cx="2380466" cy="873125"/>
          </a:xfrm>
          <a:prstGeom prst="rect">
            <a:avLst/>
          </a:prstGeom>
          <a:solidFill>
            <a:schemeClr val="accent1"/>
          </a:solidFill>
          <a:ln>
            <a:solidFill>
              <a:schemeClr val="accent1"/>
            </a:solidFill>
          </a:ln>
          <a:effectLst>
            <a:outerShdw blurRad="127000" dist="38100" dir="5400000" algn="t"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solidFill>
                <a:schemeClr val="bg1"/>
              </a:solidFill>
            </a:endParaRPr>
          </a:p>
        </p:txBody>
      </p:sp>
      <p:sp>
        <p:nvSpPr>
          <p:cNvPr id="11" name="文本框 1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pic>
        <p:nvPicPr>
          <p:cNvPr id="40" name="图片 39"/>
          <p:cNvPicPr>
            <a:picLocks noChangeAspect="1"/>
          </p:cNvPicPr>
          <p:nvPr userDrawn="1"/>
        </p:nvPicPr>
        <p:blipFill>
          <a:blip r:embed="rId2" cstate="print"/>
          <a:stretch>
            <a:fillRect/>
          </a:stretch>
        </p:blipFill>
        <p:spPr>
          <a:xfrm>
            <a:off x="9564050" y="131404"/>
            <a:ext cx="2243119" cy="627854"/>
          </a:xfrm>
          <a:prstGeom prst="rect">
            <a:avLst/>
          </a:prstGeom>
        </p:spPr>
      </p:pic>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空白">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内页样式1-一段一图-2">
    <p:spTree>
      <p:nvGrpSpPr>
        <p:cNvPr id="1" name=""/>
        <p:cNvGrpSpPr/>
        <p:nvPr/>
      </p:nvGrpSpPr>
      <p:grpSpPr>
        <a:xfrm>
          <a:off x="0" y="0"/>
          <a:ext cx="0" cy="0"/>
          <a:chOff x="0" y="0"/>
          <a:chExt cx="0" cy="0"/>
        </a:xfrm>
      </p:grpSpPr>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9837818" y="347339"/>
            <a:ext cx="1969223" cy="432990"/>
          </a:xfrm>
          <a:prstGeom prst="rect">
            <a:avLst/>
          </a:prstGeom>
        </p:spPr>
      </p:pic>
      <p:cxnSp>
        <p:nvCxnSpPr>
          <p:cNvPr id="5" name="直接连接符 4"/>
          <p:cNvCxnSpPr/>
          <p:nvPr userDrawn="1"/>
        </p:nvCxnSpPr>
        <p:spPr>
          <a:xfrm>
            <a:off x="11155416" y="6133167"/>
            <a:ext cx="0" cy="756171"/>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页样式2-常规">
    <p:spTree>
      <p:nvGrpSpPr>
        <p:cNvPr id="1" name=""/>
        <p:cNvGrpSpPr/>
        <p:nvPr/>
      </p:nvGrpSpPr>
      <p:grpSpPr>
        <a:xfrm>
          <a:off x="0" y="0"/>
          <a:ext cx="0" cy="0"/>
          <a:chOff x="0" y="0"/>
          <a:chExt cx="0" cy="0"/>
        </a:xfrm>
      </p:grpSpPr>
      <p:sp>
        <p:nvSpPr>
          <p:cNvPr id="12" name="标题 11"/>
          <p:cNvSpPr>
            <a:spLocks noGrp="1"/>
          </p:cNvSpPr>
          <p:nvPr>
            <p:ph type="title"/>
          </p:nvPr>
        </p:nvSpPr>
        <p:spPr>
          <a:xfrm>
            <a:off x="577850"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pic>
        <p:nvPicPr>
          <p:cNvPr id="57" name="图片 56"/>
          <p:cNvPicPr>
            <a:picLocks noChangeAspect="1"/>
          </p:cNvPicPr>
          <p:nvPr userDrawn="1"/>
        </p:nvPicPr>
        <p:blipFill>
          <a:blip r:embed="rId2" cstate="print"/>
          <a:stretch>
            <a:fillRect/>
          </a:stretch>
        </p:blipFill>
        <p:spPr>
          <a:xfrm>
            <a:off x="9790193" y="252089"/>
            <a:ext cx="1969223" cy="432990"/>
          </a:xfrm>
          <a:prstGeom prst="rect">
            <a:avLst/>
          </a:prstGeom>
        </p:spPr>
      </p:pic>
      <p:grpSp>
        <p:nvGrpSpPr>
          <p:cNvPr id="2" name="组合 1"/>
          <p:cNvGrpSpPr/>
          <p:nvPr userDrawn="1"/>
        </p:nvGrpSpPr>
        <p:grpSpPr>
          <a:xfrm>
            <a:off x="-9524" y="122428"/>
            <a:ext cx="559928" cy="699303"/>
            <a:chOff x="-9524" y="122428"/>
            <a:chExt cx="559928" cy="699303"/>
          </a:xfrm>
        </p:grpSpPr>
        <p:sp>
          <p:nvSpPr>
            <p:cNvPr id="85" name="任意多边形: 形状 56"/>
            <p:cNvSpPr/>
            <p:nvPr userDrawn="1"/>
          </p:nvSpPr>
          <p:spPr>
            <a:xfrm>
              <a:off x="-9524" y="122428"/>
              <a:ext cx="559928" cy="699303"/>
            </a:xfrm>
            <a:custGeom>
              <a:avLst/>
              <a:gdLst>
                <a:gd name="connsiteX0" fmla="*/ 0 w 436410"/>
                <a:gd name="connsiteY0" fmla="*/ 0 h 895350"/>
                <a:gd name="connsiteX1" fmla="*/ 436410 w 436410"/>
                <a:gd name="connsiteY1" fmla="*/ 0 h 895350"/>
                <a:gd name="connsiteX2" fmla="*/ 250915 w 436410"/>
                <a:gd name="connsiteY2" fmla="*/ 895350 h 895350"/>
                <a:gd name="connsiteX3" fmla="*/ 0 w 436410"/>
                <a:gd name="connsiteY3" fmla="*/ 895350 h 895350"/>
              </a:gdLst>
              <a:ahLst/>
              <a:cxnLst>
                <a:cxn ang="0">
                  <a:pos x="connsiteX0" y="connsiteY0"/>
                </a:cxn>
                <a:cxn ang="0">
                  <a:pos x="connsiteX1" y="connsiteY1"/>
                </a:cxn>
                <a:cxn ang="0">
                  <a:pos x="connsiteX2" y="connsiteY2"/>
                </a:cxn>
                <a:cxn ang="0">
                  <a:pos x="connsiteX3" y="connsiteY3"/>
                </a:cxn>
              </a:cxnLst>
              <a:rect l="l" t="t" r="r" b="b"/>
              <a:pathLst>
                <a:path w="436410" h="895350">
                  <a:moveTo>
                    <a:pt x="0" y="0"/>
                  </a:moveTo>
                  <a:lnTo>
                    <a:pt x="436410" y="0"/>
                  </a:lnTo>
                  <a:lnTo>
                    <a:pt x="250915" y="895350"/>
                  </a:lnTo>
                  <a:lnTo>
                    <a:pt x="0" y="89535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任意多边形: 形状 57"/>
            <p:cNvSpPr/>
            <p:nvPr userDrawn="1"/>
          </p:nvSpPr>
          <p:spPr>
            <a:xfrm>
              <a:off x="417309" y="379233"/>
              <a:ext cx="96622" cy="221903"/>
            </a:xfrm>
            <a:custGeom>
              <a:avLst/>
              <a:gdLst>
                <a:gd name="connsiteX0" fmla="*/ 144879 w 185359"/>
                <a:gd name="connsiteY0" fmla="*/ 0 h 699303"/>
                <a:gd name="connsiteX1" fmla="*/ 185359 w 185359"/>
                <a:gd name="connsiteY1" fmla="*/ 0 h 699303"/>
                <a:gd name="connsiteX2" fmla="*/ 40480 w 185359"/>
                <a:gd name="connsiteY2" fmla="*/ 699303 h 699303"/>
                <a:gd name="connsiteX3" fmla="*/ 0 w 185359"/>
                <a:gd name="connsiteY3" fmla="*/ 699303 h 699303"/>
              </a:gdLst>
              <a:ahLst/>
              <a:cxnLst>
                <a:cxn ang="0">
                  <a:pos x="connsiteX0" y="connsiteY0"/>
                </a:cxn>
                <a:cxn ang="0">
                  <a:pos x="connsiteX1" y="connsiteY1"/>
                </a:cxn>
                <a:cxn ang="0">
                  <a:pos x="connsiteX2" y="connsiteY2"/>
                </a:cxn>
                <a:cxn ang="0">
                  <a:pos x="connsiteX3" y="connsiteY3"/>
                </a:cxn>
              </a:cxnLst>
              <a:rect l="l" t="t" r="r" b="b"/>
              <a:pathLst>
                <a:path w="185359" h="699303">
                  <a:moveTo>
                    <a:pt x="144879" y="0"/>
                  </a:moveTo>
                  <a:lnTo>
                    <a:pt x="185359" y="0"/>
                  </a:lnTo>
                  <a:lnTo>
                    <a:pt x="40480" y="699303"/>
                  </a:lnTo>
                  <a:lnTo>
                    <a:pt x="0" y="699303"/>
                  </a:lnTo>
                  <a:close/>
                </a:path>
              </a:pathLst>
            </a:custGeom>
            <a:solidFill>
              <a:schemeClr val="accent4"/>
            </a:solidFill>
            <a:ln w="381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87" name="直接连接符 86"/>
          <p:cNvCxnSpPr/>
          <p:nvPr userDrawn="1"/>
        </p:nvCxnSpPr>
        <p:spPr>
          <a:xfrm>
            <a:off x="442913" y="821731"/>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页样式2-一段一图-1">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cxnSp>
        <p:nvCxnSpPr>
          <p:cNvPr id="90" name="直接连接符 89"/>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83" name="组合 82"/>
          <p:cNvGrpSpPr/>
          <p:nvPr userDrawn="1"/>
        </p:nvGrpSpPr>
        <p:grpSpPr>
          <a:xfrm>
            <a:off x="587288" y="6381747"/>
            <a:ext cx="2479573" cy="304965"/>
            <a:chOff x="671368" y="6061309"/>
            <a:chExt cx="2479573" cy="304965"/>
          </a:xfrm>
          <a:solidFill>
            <a:schemeClr val="accent3"/>
          </a:solidFill>
        </p:grpSpPr>
        <p:grpSp>
          <p:nvGrpSpPr>
            <p:cNvPr id="84" name="组合 83"/>
            <p:cNvGrpSpPr/>
            <p:nvPr userDrawn="1"/>
          </p:nvGrpSpPr>
          <p:grpSpPr>
            <a:xfrm>
              <a:off x="2098445" y="6064781"/>
              <a:ext cx="1052496" cy="298683"/>
              <a:chOff x="2373567" y="1096524"/>
              <a:chExt cx="2578404" cy="731714"/>
            </a:xfrm>
            <a:grpFill/>
          </p:grpSpPr>
          <p:sp>
            <p:nvSpPr>
              <p:cNvPr id="104"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105"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106" name="组合 105"/>
              <p:cNvGrpSpPr/>
              <p:nvPr/>
            </p:nvGrpSpPr>
            <p:grpSpPr>
              <a:xfrm>
                <a:off x="2373567" y="1096524"/>
                <a:ext cx="589817" cy="731714"/>
                <a:chOff x="5548313" y="2084388"/>
                <a:chExt cx="547688" cy="679451"/>
              </a:xfrm>
              <a:grpFill/>
            </p:grpSpPr>
            <p:sp>
              <p:nvSpPr>
                <p:cNvPr id="111"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2"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107" name="组合 106"/>
              <p:cNvGrpSpPr/>
              <p:nvPr/>
            </p:nvGrpSpPr>
            <p:grpSpPr>
              <a:xfrm>
                <a:off x="3194779" y="1296598"/>
                <a:ext cx="356817" cy="382445"/>
                <a:chOff x="3792874" y="3156423"/>
                <a:chExt cx="331330" cy="355128"/>
              </a:xfrm>
              <a:grpFill/>
            </p:grpSpPr>
            <p:sp>
              <p:nvSpPr>
                <p:cNvPr id="108"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9"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10"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9" name="组合 88"/>
            <p:cNvGrpSpPr/>
            <p:nvPr userDrawn="1"/>
          </p:nvGrpSpPr>
          <p:grpSpPr>
            <a:xfrm>
              <a:off x="671368" y="6061309"/>
              <a:ext cx="1100339" cy="304965"/>
              <a:chOff x="2372715" y="161759"/>
              <a:chExt cx="2695608" cy="747103"/>
            </a:xfrm>
            <a:grpFill/>
          </p:grpSpPr>
          <p:grpSp>
            <p:nvGrpSpPr>
              <p:cNvPr id="91" name="组合 90"/>
              <p:cNvGrpSpPr/>
              <p:nvPr/>
            </p:nvGrpSpPr>
            <p:grpSpPr>
              <a:xfrm>
                <a:off x="3804781" y="283376"/>
                <a:ext cx="521428" cy="548788"/>
                <a:chOff x="6113463" y="3541713"/>
                <a:chExt cx="484188" cy="509588"/>
              </a:xfrm>
              <a:grpFill/>
            </p:grpSpPr>
            <p:sp>
              <p:nvSpPr>
                <p:cNvPr id="102"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3"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2" name="组合 91"/>
              <p:cNvGrpSpPr/>
              <p:nvPr/>
            </p:nvGrpSpPr>
            <p:grpSpPr>
              <a:xfrm>
                <a:off x="2372715" y="161759"/>
                <a:ext cx="591521" cy="747103"/>
                <a:chOff x="6108700" y="2066926"/>
                <a:chExt cx="549275" cy="693738"/>
              </a:xfrm>
              <a:grpFill/>
            </p:grpSpPr>
            <p:sp>
              <p:nvSpPr>
                <p:cNvPr id="100"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101"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3" name="组合 92"/>
              <p:cNvGrpSpPr/>
              <p:nvPr/>
            </p:nvGrpSpPr>
            <p:grpSpPr>
              <a:xfrm>
                <a:off x="3173775" y="375308"/>
                <a:ext cx="396626" cy="341923"/>
                <a:chOff x="6186488" y="2930526"/>
                <a:chExt cx="368300" cy="317500"/>
              </a:xfrm>
              <a:grpFill/>
            </p:grpSpPr>
            <p:sp>
              <p:nvSpPr>
                <p:cNvPr id="97"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8"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99"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94" name="组合 93"/>
              <p:cNvGrpSpPr/>
              <p:nvPr/>
            </p:nvGrpSpPr>
            <p:grpSpPr>
              <a:xfrm>
                <a:off x="4613362" y="313351"/>
                <a:ext cx="454961" cy="453362"/>
                <a:chOff x="11893465" y="1994536"/>
                <a:chExt cx="274986" cy="274018"/>
              </a:xfrm>
              <a:grpFill/>
            </p:grpSpPr>
            <p:sp>
              <p:nvSpPr>
                <p:cNvPr id="95"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96"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
        <p:nvSpPr>
          <p:cNvPr id="36"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内页样式2-一段一图-2">
    <p:spTree>
      <p:nvGrpSpPr>
        <p:cNvPr id="1" name=""/>
        <p:cNvGrpSpPr/>
        <p:nvPr/>
      </p:nvGrpSpPr>
      <p:grpSpPr>
        <a:xfrm>
          <a:off x="0" y="0"/>
          <a:ext cx="0" cy="0"/>
          <a:chOff x="0" y="0"/>
          <a:chExt cx="0" cy="0"/>
        </a:xfrm>
      </p:grpSpPr>
      <p:sp>
        <p:nvSpPr>
          <p:cNvPr id="6" name="文本框 5"/>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sp>
        <p:nvSpPr>
          <p:cNvPr id="88" name="矩形 87"/>
          <p:cNvSpPr/>
          <p:nvPr userDrawn="1"/>
        </p:nvSpPr>
        <p:spPr>
          <a:xfrm>
            <a:off x="12146281" y="336478"/>
            <a:ext cx="45719" cy="26597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userDrawn="1"/>
        </p:nvPicPr>
        <p:blipFill>
          <a:blip r:embed="rId2" cstate="print"/>
          <a:stretch>
            <a:fillRect/>
          </a:stretch>
        </p:blipFill>
        <p:spPr>
          <a:xfrm>
            <a:off x="9790193" y="252089"/>
            <a:ext cx="1969223" cy="432990"/>
          </a:xfrm>
          <a:prstGeom prst="rect">
            <a:avLst/>
          </a:prstGeom>
        </p:spPr>
      </p:pic>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内页样式3-常规">
    <p:spTree>
      <p:nvGrpSpPr>
        <p:cNvPr id="1" name=""/>
        <p:cNvGrpSpPr/>
        <p:nvPr/>
      </p:nvGrpSpPr>
      <p:grpSpPr>
        <a:xfrm>
          <a:off x="0" y="0"/>
          <a:ext cx="0" cy="0"/>
          <a:chOff x="0" y="0"/>
          <a:chExt cx="0" cy="0"/>
        </a:xfrm>
      </p:grpSpPr>
      <p:sp>
        <p:nvSpPr>
          <p:cNvPr id="32" name="任意多边形: 形状 77"/>
          <p:cNvSpPr/>
          <p:nvPr userDrawn="1"/>
        </p:nvSpPr>
        <p:spPr>
          <a:xfrm>
            <a:off x="10114068" y="210207"/>
            <a:ext cx="2789025" cy="573228"/>
          </a:xfrm>
          <a:custGeom>
            <a:avLst/>
            <a:gdLst>
              <a:gd name="connsiteX0" fmla="*/ 83399 w 1678507"/>
              <a:gd name="connsiteY0" fmla="*/ 0 h 573228"/>
              <a:gd name="connsiteX1" fmla="*/ 1678507 w 1678507"/>
              <a:gd name="connsiteY1" fmla="*/ 0 h 573228"/>
              <a:gd name="connsiteX2" fmla="*/ 1678507 w 1678507"/>
              <a:gd name="connsiteY2" fmla="*/ 573228 h 573228"/>
              <a:gd name="connsiteX3" fmla="*/ 0 w 1678507"/>
              <a:gd name="connsiteY3" fmla="*/ 573228 h 573228"/>
            </a:gdLst>
            <a:ahLst/>
            <a:cxnLst>
              <a:cxn ang="0">
                <a:pos x="connsiteX0" y="connsiteY0"/>
              </a:cxn>
              <a:cxn ang="0">
                <a:pos x="connsiteX1" y="connsiteY1"/>
              </a:cxn>
              <a:cxn ang="0">
                <a:pos x="connsiteX2" y="connsiteY2"/>
              </a:cxn>
              <a:cxn ang="0">
                <a:pos x="connsiteX3" y="connsiteY3"/>
              </a:cxn>
            </a:cxnLst>
            <a:rect l="l" t="t" r="r" b="b"/>
            <a:pathLst>
              <a:path w="1678507" h="573228">
                <a:moveTo>
                  <a:pt x="83399" y="0"/>
                </a:moveTo>
                <a:lnTo>
                  <a:pt x="1678507" y="0"/>
                </a:lnTo>
                <a:lnTo>
                  <a:pt x="1678507" y="573228"/>
                </a:lnTo>
                <a:lnTo>
                  <a:pt x="0" y="573228"/>
                </a:lnTo>
                <a:close/>
              </a:path>
            </a:pathLst>
          </a:custGeom>
          <a:solidFill>
            <a:schemeClr val="accent1"/>
          </a:solidFill>
          <a:ln>
            <a:noFill/>
          </a:ln>
        </p:spPr>
        <p:style>
          <a:lnRef idx="2">
            <a:schemeClr val="accent3">
              <a:shade val="50000"/>
            </a:schemeClr>
          </a:lnRef>
          <a:fillRef idx="1">
            <a:schemeClr val="accent3"/>
          </a:fillRef>
          <a:effectRef idx="0">
            <a:schemeClr val="accent3"/>
          </a:effectRef>
          <a:fontRef idx="minor">
            <a:schemeClr val="lt1"/>
          </a:fontRef>
        </p:style>
        <p:txBody>
          <a:bodyPr wrap="square" rtlCol="0" anchor="ctr">
            <a:noAutofit/>
          </a:bodyPr>
          <a:lstStyle/>
          <a:p>
            <a:pPr algn="ctr">
              <a:lnSpc>
                <a:spcPct val="120000"/>
              </a:lnSpc>
            </a:pPr>
            <a:endParaRPr lang="zh-CN" altLang="en-US" dirty="0">
              <a:cs typeface="+mn-ea"/>
              <a:sym typeface="+mn-lt"/>
            </a:endParaRPr>
          </a:p>
        </p:txBody>
      </p:sp>
      <p:sp>
        <p:nvSpPr>
          <p:cNvPr id="4" name="平行四边形 3"/>
          <p:cNvSpPr/>
          <p:nvPr userDrawn="1"/>
        </p:nvSpPr>
        <p:spPr>
          <a:xfrm>
            <a:off x="198120" y="302341"/>
            <a:ext cx="746398" cy="342128"/>
          </a:xfrm>
          <a:prstGeom prst="parallelogram">
            <a:avLst>
              <a:gd name="adj" fmla="val 25000"/>
            </a:avLst>
          </a:prstGeom>
          <a:solidFill>
            <a:schemeClr val="accent4"/>
          </a:solidFill>
          <a:ln>
            <a:no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lnSpc>
                <a:spcPct val="120000"/>
              </a:lnSpc>
            </a:pPr>
            <a:endParaRPr lang="zh-CN" altLang="en-US">
              <a:cs typeface="+mn-ea"/>
              <a:sym typeface="+mn-lt"/>
            </a:endParaRPr>
          </a:p>
        </p:txBody>
      </p:sp>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949325" y="24906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pic>
        <p:nvPicPr>
          <p:cNvPr id="98" name="图片 97"/>
          <p:cNvPicPr>
            <a:picLocks noChangeAspect="1"/>
          </p:cNvPicPr>
          <p:nvPr userDrawn="1"/>
        </p:nvPicPr>
        <p:blipFill>
          <a:blip r:embed="rId2" cstate="print"/>
          <a:stretch>
            <a:fillRect/>
          </a:stretch>
        </p:blipFill>
        <p:spPr>
          <a:xfrm>
            <a:off x="10277475" y="241566"/>
            <a:ext cx="1819275" cy="509219"/>
          </a:xfrm>
          <a:prstGeom prst="rect">
            <a:avLst/>
          </a:prstGeom>
        </p:spPr>
      </p:pic>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内页样式3-一段一图-1">
    <p:spTree>
      <p:nvGrpSpPr>
        <p:cNvPr id="1" name=""/>
        <p:cNvGrpSpPr/>
        <p:nvPr/>
      </p:nvGrpSpPr>
      <p:grpSpPr>
        <a:xfrm>
          <a:off x="0" y="0"/>
          <a:ext cx="0" cy="0"/>
          <a:chOff x="0" y="0"/>
          <a:chExt cx="0" cy="0"/>
        </a:xfrm>
      </p:grpSpPr>
      <p:sp>
        <p:nvSpPr>
          <p:cNvPr id="71" name="文本框 70"/>
          <p:cNvSpPr txBox="1">
            <a:spLocks noChangeArrowheads="1"/>
          </p:cNvSpPr>
          <p:nvPr userDrawn="1"/>
        </p:nvSpPr>
        <p:spPr bwMode="auto">
          <a:xfrm>
            <a:off x="11233150" y="6353175"/>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chemeClr val="accent3"/>
                </a:solidFill>
                <a:latin typeface="微软雅黑" panose="020B0503020204020204" charset="-122"/>
              </a:rPr>
              <a:t>‹#›</a:t>
            </a:fld>
            <a:endParaRPr lang="zh-CN" altLang="en-US" sz="1600" dirty="0">
              <a:solidFill>
                <a:schemeClr val="accent3"/>
              </a:solidFill>
              <a:latin typeface="微软雅黑" panose="020B0503020204020204" charset="-122"/>
            </a:endParaRPr>
          </a:p>
        </p:txBody>
      </p:sp>
      <p:cxnSp>
        <p:nvCxnSpPr>
          <p:cNvPr id="96" name="直接连接符 95"/>
          <p:cNvCxnSpPr/>
          <p:nvPr userDrawn="1"/>
        </p:nvCxnSpPr>
        <p:spPr>
          <a:xfrm>
            <a:off x="442913" y="6264275"/>
            <a:ext cx="11306175"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7" name="标题 11"/>
          <p:cNvSpPr>
            <a:spLocks noGrp="1"/>
          </p:cNvSpPr>
          <p:nvPr>
            <p:ph type="title"/>
          </p:nvPr>
        </p:nvSpPr>
        <p:spPr>
          <a:xfrm>
            <a:off x="1767600" y="3016800"/>
            <a:ext cx="8643848" cy="7017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ctr">
              <a:defRPr lang="zh-CN" altLang="en-US" sz="4400" b="1" baseline="0">
                <a:solidFill>
                  <a:srgbClr val="006C39"/>
                </a:solidFill>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grpSp>
        <p:nvGrpSpPr>
          <p:cNvPr id="33" name="组合 32"/>
          <p:cNvGrpSpPr/>
          <p:nvPr userDrawn="1"/>
        </p:nvGrpSpPr>
        <p:grpSpPr>
          <a:xfrm>
            <a:off x="587288" y="6381747"/>
            <a:ext cx="2479573" cy="304965"/>
            <a:chOff x="671368" y="6061309"/>
            <a:chExt cx="2479573" cy="304965"/>
          </a:xfrm>
          <a:solidFill>
            <a:schemeClr val="accent3"/>
          </a:solidFill>
        </p:grpSpPr>
        <p:grpSp>
          <p:nvGrpSpPr>
            <p:cNvPr id="34" name="组合 33"/>
            <p:cNvGrpSpPr/>
            <p:nvPr userDrawn="1"/>
          </p:nvGrpSpPr>
          <p:grpSpPr>
            <a:xfrm>
              <a:off x="2098445" y="6064781"/>
              <a:ext cx="1052496" cy="298683"/>
              <a:chOff x="2373567" y="1096524"/>
              <a:chExt cx="2578404" cy="731714"/>
            </a:xfrm>
            <a:grpFill/>
          </p:grpSpPr>
          <p:sp>
            <p:nvSpPr>
              <p:cNvPr id="49" name="Freeform 5"/>
              <p:cNvSpPr/>
              <p:nvPr/>
            </p:nvSpPr>
            <p:spPr bwMode="auto">
              <a:xfrm>
                <a:off x="3797881" y="1143043"/>
                <a:ext cx="576140" cy="649652"/>
              </a:xfrm>
              <a:custGeom>
                <a:avLst/>
                <a:gdLst>
                  <a:gd name="T0" fmla="*/ 41 w 125"/>
                  <a:gd name="T1" fmla="*/ 16 h 142"/>
                  <a:gd name="T2" fmla="*/ 49 w 125"/>
                  <a:gd name="T3" fmla="*/ 3 h 142"/>
                  <a:gd name="T4" fmla="*/ 62 w 125"/>
                  <a:gd name="T5" fmla="*/ 20 h 142"/>
                  <a:gd name="T6" fmla="*/ 64 w 125"/>
                  <a:gd name="T7" fmla="*/ 33 h 142"/>
                  <a:gd name="T8" fmla="*/ 50 w 125"/>
                  <a:gd name="T9" fmla="*/ 34 h 142"/>
                  <a:gd name="T10" fmla="*/ 58 w 125"/>
                  <a:gd name="T11" fmla="*/ 58 h 142"/>
                  <a:gd name="T12" fmla="*/ 75 w 125"/>
                  <a:gd name="T13" fmla="*/ 59 h 142"/>
                  <a:gd name="T14" fmla="*/ 71 w 125"/>
                  <a:gd name="T15" fmla="*/ 50 h 142"/>
                  <a:gd name="T16" fmla="*/ 81 w 125"/>
                  <a:gd name="T17" fmla="*/ 47 h 142"/>
                  <a:gd name="T18" fmla="*/ 65 w 125"/>
                  <a:gd name="T19" fmla="*/ 42 h 142"/>
                  <a:gd name="T20" fmla="*/ 63 w 125"/>
                  <a:gd name="T21" fmla="*/ 37 h 142"/>
                  <a:gd name="T22" fmla="*/ 85 w 125"/>
                  <a:gd name="T23" fmla="*/ 27 h 142"/>
                  <a:gd name="T24" fmla="*/ 93 w 125"/>
                  <a:gd name="T25" fmla="*/ 2 h 142"/>
                  <a:gd name="T26" fmla="*/ 99 w 125"/>
                  <a:gd name="T27" fmla="*/ 5 h 142"/>
                  <a:gd name="T28" fmla="*/ 111 w 125"/>
                  <a:gd name="T29" fmla="*/ 30 h 142"/>
                  <a:gd name="T30" fmla="*/ 102 w 125"/>
                  <a:gd name="T31" fmla="*/ 34 h 142"/>
                  <a:gd name="T32" fmla="*/ 95 w 125"/>
                  <a:gd name="T33" fmla="*/ 59 h 142"/>
                  <a:gd name="T34" fmla="*/ 123 w 125"/>
                  <a:gd name="T35" fmla="*/ 61 h 142"/>
                  <a:gd name="T36" fmla="*/ 110 w 125"/>
                  <a:gd name="T37" fmla="*/ 71 h 142"/>
                  <a:gd name="T38" fmla="*/ 104 w 125"/>
                  <a:gd name="T39" fmla="*/ 82 h 142"/>
                  <a:gd name="T40" fmla="*/ 112 w 125"/>
                  <a:gd name="T41" fmla="*/ 134 h 142"/>
                  <a:gd name="T42" fmla="*/ 102 w 125"/>
                  <a:gd name="T43" fmla="*/ 140 h 142"/>
                  <a:gd name="T44" fmla="*/ 89 w 125"/>
                  <a:gd name="T45" fmla="*/ 123 h 142"/>
                  <a:gd name="T46" fmla="*/ 101 w 125"/>
                  <a:gd name="T47" fmla="*/ 128 h 142"/>
                  <a:gd name="T48" fmla="*/ 101 w 125"/>
                  <a:gd name="T49" fmla="*/ 92 h 142"/>
                  <a:gd name="T50" fmla="*/ 97 w 125"/>
                  <a:gd name="T51" fmla="*/ 99 h 142"/>
                  <a:gd name="T52" fmla="*/ 90 w 125"/>
                  <a:gd name="T53" fmla="*/ 103 h 142"/>
                  <a:gd name="T54" fmla="*/ 86 w 125"/>
                  <a:gd name="T55" fmla="*/ 110 h 142"/>
                  <a:gd name="T56" fmla="*/ 81 w 125"/>
                  <a:gd name="T57" fmla="*/ 120 h 142"/>
                  <a:gd name="T58" fmla="*/ 88 w 125"/>
                  <a:gd name="T59" fmla="*/ 71 h 142"/>
                  <a:gd name="T60" fmla="*/ 60 w 125"/>
                  <a:gd name="T61" fmla="*/ 87 h 142"/>
                  <a:gd name="T62" fmla="*/ 53 w 125"/>
                  <a:gd name="T63" fmla="*/ 89 h 142"/>
                  <a:gd name="T64" fmla="*/ 51 w 125"/>
                  <a:gd name="T65" fmla="*/ 128 h 142"/>
                  <a:gd name="T66" fmla="*/ 43 w 125"/>
                  <a:gd name="T67" fmla="*/ 134 h 142"/>
                  <a:gd name="T68" fmla="*/ 39 w 125"/>
                  <a:gd name="T69" fmla="*/ 107 h 142"/>
                  <a:gd name="T70" fmla="*/ 33 w 125"/>
                  <a:gd name="T71" fmla="*/ 114 h 142"/>
                  <a:gd name="T72" fmla="*/ 17 w 125"/>
                  <a:gd name="T73" fmla="*/ 108 h 142"/>
                  <a:gd name="T74" fmla="*/ 5 w 125"/>
                  <a:gd name="T75" fmla="*/ 81 h 142"/>
                  <a:gd name="T76" fmla="*/ 34 w 125"/>
                  <a:gd name="T77" fmla="*/ 56 h 142"/>
                  <a:gd name="T78" fmla="*/ 38 w 125"/>
                  <a:gd name="T79" fmla="*/ 33 h 142"/>
                  <a:gd name="T80" fmla="*/ 22 w 125"/>
                  <a:gd name="T81" fmla="*/ 55 h 142"/>
                  <a:gd name="T82" fmla="*/ 14 w 125"/>
                  <a:gd name="T83" fmla="*/ 55 h 142"/>
                  <a:gd name="T84" fmla="*/ 11 w 125"/>
                  <a:gd name="T85" fmla="*/ 36 h 142"/>
                  <a:gd name="T86" fmla="*/ 32 w 125"/>
                  <a:gd name="T87" fmla="*/ 22 h 142"/>
                  <a:gd name="T88" fmla="*/ 28 w 125"/>
                  <a:gd name="T89" fmla="*/ 33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5" h="142">
                    <a:moveTo>
                      <a:pt x="28" y="33"/>
                    </a:moveTo>
                    <a:cubicBezTo>
                      <a:pt x="35" y="29"/>
                      <a:pt x="41" y="25"/>
                      <a:pt x="41" y="16"/>
                    </a:cubicBezTo>
                    <a:cubicBezTo>
                      <a:pt x="41" y="13"/>
                      <a:pt x="43" y="9"/>
                      <a:pt x="44" y="6"/>
                    </a:cubicBezTo>
                    <a:cubicBezTo>
                      <a:pt x="45" y="5"/>
                      <a:pt x="48" y="3"/>
                      <a:pt x="49" y="3"/>
                    </a:cubicBezTo>
                    <a:cubicBezTo>
                      <a:pt x="54" y="4"/>
                      <a:pt x="59" y="9"/>
                      <a:pt x="59" y="15"/>
                    </a:cubicBezTo>
                    <a:cubicBezTo>
                      <a:pt x="59" y="18"/>
                      <a:pt x="60" y="19"/>
                      <a:pt x="62" y="20"/>
                    </a:cubicBezTo>
                    <a:cubicBezTo>
                      <a:pt x="65" y="22"/>
                      <a:pt x="68" y="25"/>
                      <a:pt x="69" y="28"/>
                    </a:cubicBezTo>
                    <a:cubicBezTo>
                      <a:pt x="71" y="32"/>
                      <a:pt x="68" y="34"/>
                      <a:pt x="64" y="33"/>
                    </a:cubicBezTo>
                    <a:cubicBezTo>
                      <a:pt x="62" y="32"/>
                      <a:pt x="60" y="31"/>
                      <a:pt x="57" y="30"/>
                    </a:cubicBezTo>
                    <a:cubicBezTo>
                      <a:pt x="53" y="28"/>
                      <a:pt x="51" y="29"/>
                      <a:pt x="50" y="34"/>
                    </a:cubicBezTo>
                    <a:cubicBezTo>
                      <a:pt x="48" y="45"/>
                      <a:pt x="46" y="56"/>
                      <a:pt x="52" y="66"/>
                    </a:cubicBezTo>
                    <a:cubicBezTo>
                      <a:pt x="54" y="64"/>
                      <a:pt x="56" y="62"/>
                      <a:pt x="58" y="58"/>
                    </a:cubicBezTo>
                    <a:cubicBezTo>
                      <a:pt x="61" y="62"/>
                      <a:pt x="63" y="65"/>
                      <a:pt x="65" y="69"/>
                    </a:cubicBezTo>
                    <a:cubicBezTo>
                      <a:pt x="68" y="66"/>
                      <a:pt x="72" y="62"/>
                      <a:pt x="75" y="59"/>
                    </a:cubicBezTo>
                    <a:cubicBezTo>
                      <a:pt x="76" y="58"/>
                      <a:pt x="75" y="56"/>
                      <a:pt x="75" y="55"/>
                    </a:cubicBezTo>
                    <a:cubicBezTo>
                      <a:pt x="74" y="53"/>
                      <a:pt x="71" y="51"/>
                      <a:pt x="71" y="50"/>
                    </a:cubicBezTo>
                    <a:cubicBezTo>
                      <a:pt x="72" y="47"/>
                      <a:pt x="75" y="46"/>
                      <a:pt x="78" y="47"/>
                    </a:cubicBezTo>
                    <a:cubicBezTo>
                      <a:pt x="79" y="47"/>
                      <a:pt x="80" y="47"/>
                      <a:pt x="81" y="47"/>
                    </a:cubicBezTo>
                    <a:cubicBezTo>
                      <a:pt x="81" y="44"/>
                      <a:pt x="82" y="40"/>
                      <a:pt x="83" y="35"/>
                    </a:cubicBezTo>
                    <a:cubicBezTo>
                      <a:pt x="76" y="38"/>
                      <a:pt x="71" y="40"/>
                      <a:pt x="65" y="42"/>
                    </a:cubicBezTo>
                    <a:cubicBezTo>
                      <a:pt x="61" y="44"/>
                      <a:pt x="60" y="44"/>
                      <a:pt x="57" y="40"/>
                    </a:cubicBezTo>
                    <a:cubicBezTo>
                      <a:pt x="59" y="39"/>
                      <a:pt x="61" y="38"/>
                      <a:pt x="63" y="37"/>
                    </a:cubicBezTo>
                    <a:cubicBezTo>
                      <a:pt x="69" y="35"/>
                      <a:pt x="75" y="33"/>
                      <a:pt x="81" y="30"/>
                    </a:cubicBezTo>
                    <a:cubicBezTo>
                      <a:pt x="83" y="30"/>
                      <a:pt x="84" y="28"/>
                      <a:pt x="85" y="27"/>
                    </a:cubicBezTo>
                    <a:cubicBezTo>
                      <a:pt x="87" y="21"/>
                      <a:pt x="88" y="14"/>
                      <a:pt x="90" y="8"/>
                    </a:cubicBezTo>
                    <a:cubicBezTo>
                      <a:pt x="90" y="6"/>
                      <a:pt x="92" y="3"/>
                      <a:pt x="93" y="2"/>
                    </a:cubicBezTo>
                    <a:cubicBezTo>
                      <a:pt x="94" y="0"/>
                      <a:pt x="96" y="0"/>
                      <a:pt x="98" y="0"/>
                    </a:cubicBezTo>
                    <a:cubicBezTo>
                      <a:pt x="98" y="1"/>
                      <a:pt x="99" y="4"/>
                      <a:pt x="99" y="5"/>
                    </a:cubicBezTo>
                    <a:cubicBezTo>
                      <a:pt x="93" y="12"/>
                      <a:pt x="94" y="20"/>
                      <a:pt x="92" y="28"/>
                    </a:cubicBezTo>
                    <a:cubicBezTo>
                      <a:pt x="98" y="31"/>
                      <a:pt x="105" y="25"/>
                      <a:pt x="111" y="30"/>
                    </a:cubicBezTo>
                    <a:cubicBezTo>
                      <a:pt x="109" y="33"/>
                      <a:pt x="107" y="36"/>
                      <a:pt x="103" y="35"/>
                    </a:cubicBezTo>
                    <a:cubicBezTo>
                      <a:pt x="103" y="34"/>
                      <a:pt x="102" y="34"/>
                      <a:pt x="102" y="34"/>
                    </a:cubicBezTo>
                    <a:cubicBezTo>
                      <a:pt x="92" y="34"/>
                      <a:pt x="88" y="39"/>
                      <a:pt x="90" y="49"/>
                    </a:cubicBezTo>
                    <a:cubicBezTo>
                      <a:pt x="91" y="52"/>
                      <a:pt x="93" y="55"/>
                      <a:pt x="95" y="59"/>
                    </a:cubicBezTo>
                    <a:cubicBezTo>
                      <a:pt x="99" y="59"/>
                      <a:pt x="104" y="58"/>
                      <a:pt x="109" y="57"/>
                    </a:cubicBezTo>
                    <a:cubicBezTo>
                      <a:pt x="114" y="56"/>
                      <a:pt x="119" y="58"/>
                      <a:pt x="123" y="61"/>
                    </a:cubicBezTo>
                    <a:cubicBezTo>
                      <a:pt x="125" y="63"/>
                      <a:pt x="125" y="66"/>
                      <a:pt x="122" y="67"/>
                    </a:cubicBezTo>
                    <a:cubicBezTo>
                      <a:pt x="118" y="69"/>
                      <a:pt x="114" y="71"/>
                      <a:pt x="110" y="71"/>
                    </a:cubicBezTo>
                    <a:cubicBezTo>
                      <a:pt x="103" y="70"/>
                      <a:pt x="99" y="75"/>
                      <a:pt x="95" y="79"/>
                    </a:cubicBezTo>
                    <a:cubicBezTo>
                      <a:pt x="98" y="80"/>
                      <a:pt x="102" y="80"/>
                      <a:pt x="104" y="82"/>
                    </a:cubicBezTo>
                    <a:cubicBezTo>
                      <a:pt x="106" y="83"/>
                      <a:pt x="108" y="86"/>
                      <a:pt x="109" y="88"/>
                    </a:cubicBezTo>
                    <a:cubicBezTo>
                      <a:pt x="110" y="104"/>
                      <a:pt x="111" y="119"/>
                      <a:pt x="112" y="134"/>
                    </a:cubicBezTo>
                    <a:cubicBezTo>
                      <a:pt x="112" y="137"/>
                      <a:pt x="110" y="140"/>
                      <a:pt x="110" y="142"/>
                    </a:cubicBezTo>
                    <a:cubicBezTo>
                      <a:pt x="107" y="141"/>
                      <a:pt x="104" y="141"/>
                      <a:pt x="102" y="140"/>
                    </a:cubicBezTo>
                    <a:cubicBezTo>
                      <a:pt x="97" y="136"/>
                      <a:pt x="93" y="131"/>
                      <a:pt x="90" y="127"/>
                    </a:cubicBezTo>
                    <a:cubicBezTo>
                      <a:pt x="89" y="126"/>
                      <a:pt x="89" y="124"/>
                      <a:pt x="89" y="123"/>
                    </a:cubicBezTo>
                    <a:cubicBezTo>
                      <a:pt x="92" y="125"/>
                      <a:pt x="96" y="127"/>
                      <a:pt x="100" y="130"/>
                    </a:cubicBezTo>
                    <a:cubicBezTo>
                      <a:pt x="100" y="129"/>
                      <a:pt x="101" y="129"/>
                      <a:pt x="101" y="128"/>
                    </a:cubicBezTo>
                    <a:cubicBezTo>
                      <a:pt x="101" y="121"/>
                      <a:pt x="101" y="113"/>
                      <a:pt x="101" y="105"/>
                    </a:cubicBezTo>
                    <a:cubicBezTo>
                      <a:pt x="101" y="101"/>
                      <a:pt x="101" y="96"/>
                      <a:pt x="101" y="92"/>
                    </a:cubicBezTo>
                    <a:cubicBezTo>
                      <a:pt x="99" y="85"/>
                      <a:pt x="96" y="84"/>
                      <a:pt x="90" y="90"/>
                    </a:cubicBezTo>
                    <a:cubicBezTo>
                      <a:pt x="92" y="93"/>
                      <a:pt x="97" y="93"/>
                      <a:pt x="97" y="99"/>
                    </a:cubicBezTo>
                    <a:cubicBezTo>
                      <a:pt x="94" y="98"/>
                      <a:pt x="91" y="97"/>
                      <a:pt x="88" y="96"/>
                    </a:cubicBezTo>
                    <a:cubicBezTo>
                      <a:pt x="84" y="100"/>
                      <a:pt x="84" y="101"/>
                      <a:pt x="90" y="103"/>
                    </a:cubicBezTo>
                    <a:cubicBezTo>
                      <a:pt x="95" y="106"/>
                      <a:pt x="98" y="111"/>
                      <a:pt x="96" y="112"/>
                    </a:cubicBezTo>
                    <a:cubicBezTo>
                      <a:pt x="92" y="115"/>
                      <a:pt x="89" y="112"/>
                      <a:pt x="86" y="110"/>
                    </a:cubicBezTo>
                    <a:cubicBezTo>
                      <a:pt x="85" y="110"/>
                      <a:pt x="84" y="109"/>
                      <a:pt x="83" y="108"/>
                    </a:cubicBezTo>
                    <a:cubicBezTo>
                      <a:pt x="82" y="112"/>
                      <a:pt x="82" y="116"/>
                      <a:pt x="81" y="120"/>
                    </a:cubicBezTo>
                    <a:cubicBezTo>
                      <a:pt x="74" y="118"/>
                      <a:pt x="72" y="114"/>
                      <a:pt x="73" y="108"/>
                    </a:cubicBezTo>
                    <a:cubicBezTo>
                      <a:pt x="76" y="95"/>
                      <a:pt x="81" y="83"/>
                      <a:pt x="88" y="71"/>
                    </a:cubicBezTo>
                    <a:cubicBezTo>
                      <a:pt x="84" y="74"/>
                      <a:pt x="80" y="76"/>
                      <a:pt x="76" y="78"/>
                    </a:cubicBezTo>
                    <a:cubicBezTo>
                      <a:pt x="71" y="81"/>
                      <a:pt x="65" y="84"/>
                      <a:pt x="60" y="87"/>
                    </a:cubicBezTo>
                    <a:cubicBezTo>
                      <a:pt x="60" y="87"/>
                      <a:pt x="60" y="87"/>
                      <a:pt x="59" y="87"/>
                    </a:cubicBezTo>
                    <a:cubicBezTo>
                      <a:pt x="57" y="88"/>
                      <a:pt x="54" y="88"/>
                      <a:pt x="53" y="89"/>
                    </a:cubicBezTo>
                    <a:cubicBezTo>
                      <a:pt x="51" y="93"/>
                      <a:pt x="49" y="97"/>
                      <a:pt x="49" y="101"/>
                    </a:cubicBezTo>
                    <a:cubicBezTo>
                      <a:pt x="49" y="110"/>
                      <a:pt x="50" y="119"/>
                      <a:pt x="51" y="128"/>
                    </a:cubicBezTo>
                    <a:cubicBezTo>
                      <a:pt x="51" y="131"/>
                      <a:pt x="51" y="134"/>
                      <a:pt x="51" y="137"/>
                    </a:cubicBezTo>
                    <a:cubicBezTo>
                      <a:pt x="48" y="136"/>
                      <a:pt x="45" y="136"/>
                      <a:pt x="43" y="134"/>
                    </a:cubicBezTo>
                    <a:cubicBezTo>
                      <a:pt x="40" y="132"/>
                      <a:pt x="37" y="130"/>
                      <a:pt x="38" y="125"/>
                    </a:cubicBezTo>
                    <a:cubicBezTo>
                      <a:pt x="40" y="119"/>
                      <a:pt x="39" y="113"/>
                      <a:pt x="39" y="107"/>
                    </a:cubicBezTo>
                    <a:cubicBezTo>
                      <a:pt x="38" y="107"/>
                      <a:pt x="38" y="107"/>
                      <a:pt x="37" y="106"/>
                    </a:cubicBezTo>
                    <a:cubicBezTo>
                      <a:pt x="36" y="109"/>
                      <a:pt x="34" y="111"/>
                      <a:pt x="33" y="114"/>
                    </a:cubicBezTo>
                    <a:cubicBezTo>
                      <a:pt x="30" y="120"/>
                      <a:pt x="25" y="122"/>
                      <a:pt x="21" y="120"/>
                    </a:cubicBezTo>
                    <a:cubicBezTo>
                      <a:pt x="16" y="118"/>
                      <a:pt x="15" y="113"/>
                      <a:pt x="17" y="108"/>
                    </a:cubicBezTo>
                    <a:cubicBezTo>
                      <a:pt x="20" y="99"/>
                      <a:pt x="23" y="91"/>
                      <a:pt x="26" y="81"/>
                    </a:cubicBezTo>
                    <a:cubicBezTo>
                      <a:pt x="19" y="90"/>
                      <a:pt x="12" y="85"/>
                      <a:pt x="5" y="81"/>
                    </a:cubicBezTo>
                    <a:cubicBezTo>
                      <a:pt x="0" y="79"/>
                      <a:pt x="0" y="76"/>
                      <a:pt x="5" y="73"/>
                    </a:cubicBezTo>
                    <a:cubicBezTo>
                      <a:pt x="15" y="68"/>
                      <a:pt x="25" y="62"/>
                      <a:pt x="34" y="56"/>
                    </a:cubicBezTo>
                    <a:cubicBezTo>
                      <a:pt x="35" y="55"/>
                      <a:pt x="37" y="54"/>
                      <a:pt x="37" y="52"/>
                    </a:cubicBezTo>
                    <a:cubicBezTo>
                      <a:pt x="38" y="46"/>
                      <a:pt x="38" y="39"/>
                      <a:pt x="38" y="33"/>
                    </a:cubicBezTo>
                    <a:cubicBezTo>
                      <a:pt x="38" y="32"/>
                      <a:pt x="38" y="32"/>
                      <a:pt x="37" y="32"/>
                    </a:cubicBezTo>
                    <a:cubicBezTo>
                      <a:pt x="32" y="40"/>
                      <a:pt x="27" y="48"/>
                      <a:pt x="22" y="55"/>
                    </a:cubicBezTo>
                    <a:cubicBezTo>
                      <a:pt x="22" y="56"/>
                      <a:pt x="22" y="56"/>
                      <a:pt x="23" y="57"/>
                    </a:cubicBezTo>
                    <a:cubicBezTo>
                      <a:pt x="20" y="56"/>
                      <a:pt x="17" y="56"/>
                      <a:pt x="14" y="55"/>
                    </a:cubicBezTo>
                    <a:cubicBezTo>
                      <a:pt x="9" y="53"/>
                      <a:pt x="7" y="49"/>
                      <a:pt x="9" y="44"/>
                    </a:cubicBezTo>
                    <a:cubicBezTo>
                      <a:pt x="10" y="42"/>
                      <a:pt x="10" y="39"/>
                      <a:pt x="11" y="36"/>
                    </a:cubicBezTo>
                    <a:cubicBezTo>
                      <a:pt x="13" y="28"/>
                      <a:pt x="18" y="23"/>
                      <a:pt x="26" y="20"/>
                    </a:cubicBezTo>
                    <a:cubicBezTo>
                      <a:pt x="27" y="19"/>
                      <a:pt x="30" y="20"/>
                      <a:pt x="32" y="22"/>
                    </a:cubicBezTo>
                    <a:cubicBezTo>
                      <a:pt x="34" y="23"/>
                      <a:pt x="32" y="25"/>
                      <a:pt x="31" y="27"/>
                    </a:cubicBezTo>
                    <a:cubicBezTo>
                      <a:pt x="29" y="28"/>
                      <a:pt x="29" y="31"/>
                      <a:pt x="28" y="33"/>
                    </a:cubicBezTo>
                    <a:close/>
                  </a:path>
                </a:pathLst>
              </a:custGeom>
              <a:grpFill/>
              <a:ln>
                <a:noFill/>
              </a:ln>
            </p:spPr>
            <p:txBody>
              <a:bodyPr vert="horz" wrap="square" lIns="91440" tIns="45720" rIns="91440" bIns="45720" numCol="1" anchor="t" anchorCtr="0" compatLnSpc="1"/>
              <a:lstStyle/>
              <a:p>
                <a:endParaRPr lang="zh-CN" altLang="en-US"/>
              </a:p>
            </p:txBody>
          </p:sp>
          <p:sp>
            <p:nvSpPr>
              <p:cNvPr id="50" name="Freeform 6"/>
              <p:cNvSpPr/>
              <p:nvPr/>
            </p:nvSpPr>
            <p:spPr bwMode="auto">
              <a:xfrm>
                <a:off x="4620305" y="1241947"/>
                <a:ext cx="331666" cy="499206"/>
              </a:xfrm>
              <a:custGeom>
                <a:avLst/>
                <a:gdLst>
                  <a:gd name="T0" fmla="*/ 33 w 72"/>
                  <a:gd name="T1" fmla="*/ 76 h 109"/>
                  <a:gd name="T2" fmla="*/ 44 w 72"/>
                  <a:gd name="T3" fmla="*/ 73 h 109"/>
                  <a:gd name="T4" fmla="*/ 59 w 72"/>
                  <a:gd name="T5" fmla="*/ 71 h 109"/>
                  <a:gd name="T6" fmla="*/ 69 w 72"/>
                  <a:gd name="T7" fmla="*/ 92 h 109"/>
                  <a:gd name="T8" fmla="*/ 66 w 72"/>
                  <a:gd name="T9" fmla="*/ 94 h 109"/>
                  <a:gd name="T10" fmla="*/ 49 w 72"/>
                  <a:gd name="T11" fmla="*/ 96 h 109"/>
                  <a:gd name="T12" fmla="*/ 28 w 72"/>
                  <a:gd name="T13" fmla="*/ 106 h 109"/>
                  <a:gd name="T14" fmla="*/ 16 w 72"/>
                  <a:gd name="T15" fmla="*/ 106 h 109"/>
                  <a:gd name="T16" fmla="*/ 1 w 72"/>
                  <a:gd name="T17" fmla="*/ 80 h 109"/>
                  <a:gd name="T18" fmla="*/ 2 w 72"/>
                  <a:gd name="T19" fmla="*/ 74 h 109"/>
                  <a:gd name="T20" fmla="*/ 23 w 72"/>
                  <a:gd name="T21" fmla="*/ 31 h 109"/>
                  <a:gd name="T22" fmla="*/ 22 w 72"/>
                  <a:gd name="T23" fmla="*/ 26 h 109"/>
                  <a:gd name="T24" fmla="*/ 12 w 72"/>
                  <a:gd name="T25" fmla="*/ 16 h 109"/>
                  <a:gd name="T26" fmla="*/ 15 w 72"/>
                  <a:gd name="T27" fmla="*/ 10 h 109"/>
                  <a:gd name="T28" fmla="*/ 32 w 72"/>
                  <a:gd name="T29" fmla="*/ 5 h 109"/>
                  <a:gd name="T30" fmla="*/ 60 w 72"/>
                  <a:gd name="T31" fmla="*/ 18 h 109"/>
                  <a:gd name="T32" fmla="*/ 59 w 72"/>
                  <a:gd name="T33" fmla="*/ 26 h 109"/>
                  <a:gd name="T34" fmla="*/ 52 w 72"/>
                  <a:gd name="T35" fmla="*/ 36 h 109"/>
                  <a:gd name="T36" fmla="*/ 34 w 72"/>
                  <a:gd name="T37" fmla="*/ 72 h 109"/>
                  <a:gd name="T38" fmla="*/ 33 w 72"/>
                  <a:gd name="T39" fmla="*/ 7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2" h="109">
                    <a:moveTo>
                      <a:pt x="33" y="76"/>
                    </a:moveTo>
                    <a:cubicBezTo>
                      <a:pt x="37" y="74"/>
                      <a:pt x="40" y="73"/>
                      <a:pt x="44" y="73"/>
                    </a:cubicBezTo>
                    <a:cubicBezTo>
                      <a:pt x="49" y="72"/>
                      <a:pt x="54" y="71"/>
                      <a:pt x="59" y="71"/>
                    </a:cubicBezTo>
                    <a:cubicBezTo>
                      <a:pt x="66" y="72"/>
                      <a:pt x="72" y="85"/>
                      <a:pt x="69" y="92"/>
                    </a:cubicBezTo>
                    <a:cubicBezTo>
                      <a:pt x="68" y="93"/>
                      <a:pt x="67" y="94"/>
                      <a:pt x="66" y="94"/>
                    </a:cubicBezTo>
                    <a:cubicBezTo>
                      <a:pt x="60" y="95"/>
                      <a:pt x="54" y="94"/>
                      <a:pt x="49" y="96"/>
                    </a:cubicBezTo>
                    <a:cubicBezTo>
                      <a:pt x="42" y="99"/>
                      <a:pt x="35" y="102"/>
                      <a:pt x="28" y="106"/>
                    </a:cubicBezTo>
                    <a:cubicBezTo>
                      <a:pt x="24" y="108"/>
                      <a:pt x="21" y="109"/>
                      <a:pt x="16" y="106"/>
                    </a:cubicBezTo>
                    <a:cubicBezTo>
                      <a:pt x="7" y="100"/>
                      <a:pt x="3" y="90"/>
                      <a:pt x="1" y="80"/>
                    </a:cubicBezTo>
                    <a:cubicBezTo>
                      <a:pt x="0" y="78"/>
                      <a:pt x="1" y="76"/>
                      <a:pt x="2" y="74"/>
                    </a:cubicBezTo>
                    <a:cubicBezTo>
                      <a:pt x="9" y="60"/>
                      <a:pt x="16" y="45"/>
                      <a:pt x="23" y="31"/>
                    </a:cubicBezTo>
                    <a:cubicBezTo>
                      <a:pt x="23" y="30"/>
                      <a:pt x="23" y="28"/>
                      <a:pt x="22" y="26"/>
                    </a:cubicBezTo>
                    <a:cubicBezTo>
                      <a:pt x="19" y="23"/>
                      <a:pt x="15" y="20"/>
                      <a:pt x="12" y="16"/>
                    </a:cubicBezTo>
                    <a:cubicBezTo>
                      <a:pt x="10" y="13"/>
                      <a:pt x="11" y="11"/>
                      <a:pt x="15" y="10"/>
                    </a:cubicBezTo>
                    <a:cubicBezTo>
                      <a:pt x="21" y="9"/>
                      <a:pt x="26" y="7"/>
                      <a:pt x="32" y="5"/>
                    </a:cubicBezTo>
                    <a:cubicBezTo>
                      <a:pt x="44" y="0"/>
                      <a:pt x="57" y="6"/>
                      <a:pt x="60" y="18"/>
                    </a:cubicBezTo>
                    <a:cubicBezTo>
                      <a:pt x="61" y="21"/>
                      <a:pt x="60" y="24"/>
                      <a:pt x="59" y="26"/>
                    </a:cubicBezTo>
                    <a:cubicBezTo>
                      <a:pt x="57" y="29"/>
                      <a:pt x="54" y="33"/>
                      <a:pt x="52" y="36"/>
                    </a:cubicBezTo>
                    <a:cubicBezTo>
                      <a:pt x="46" y="48"/>
                      <a:pt x="40" y="60"/>
                      <a:pt x="34" y="72"/>
                    </a:cubicBezTo>
                    <a:cubicBezTo>
                      <a:pt x="34" y="72"/>
                      <a:pt x="34" y="74"/>
                      <a:pt x="33" y="76"/>
                    </a:cubicBezTo>
                    <a:close/>
                  </a:path>
                </a:pathLst>
              </a:custGeom>
              <a:grpFill/>
              <a:ln>
                <a:noFill/>
              </a:ln>
            </p:spPr>
            <p:txBody>
              <a:bodyPr vert="horz" wrap="square" lIns="91440" tIns="45720" rIns="91440" bIns="45720" numCol="1" anchor="t" anchorCtr="0" compatLnSpc="1"/>
              <a:lstStyle/>
              <a:p>
                <a:endParaRPr lang="zh-CN" altLang="en-US"/>
              </a:p>
            </p:txBody>
          </p:sp>
          <p:grpSp>
            <p:nvGrpSpPr>
              <p:cNvPr id="51" name="组合 50"/>
              <p:cNvGrpSpPr/>
              <p:nvPr/>
            </p:nvGrpSpPr>
            <p:grpSpPr>
              <a:xfrm>
                <a:off x="2373567" y="1096524"/>
                <a:ext cx="589817" cy="731714"/>
                <a:chOff x="5548313" y="2084388"/>
                <a:chExt cx="547688" cy="679451"/>
              </a:xfrm>
              <a:grpFill/>
            </p:grpSpPr>
            <p:sp>
              <p:nvSpPr>
                <p:cNvPr id="56" name="Freeform 7"/>
                <p:cNvSpPr/>
                <p:nvPr/>
              </p:nvSpPr>
              <p:spPr bwMode="auto">
                <a:xfrm>
                  <a:off x="5548313" y="2084388"/>
                  <a:ext cx="547688" cy="446088"/>
                </a:xfrm>
                <a:custGeom>
                  <a:avLst/>
                  <a:gdLst>
                    <a:gd name="T0" fmla="*/ 101 w 128"/>
                    <a:gd name="T1" fmla="*/ 58 h 105"/>
                    <a:gd name="T2" fmla="*/ 74 w 128"/>
                    <a:gd name="T3" fmla="*/ 56 h 105"/>
                    <a:gd name="T4" fmla="*/ 68 w 128"/>
                    <a:gd name="T5" fmla="*/ 57 h 105"/>
                    <a:gd name="T6" fmla="*/ 51 w 128"/>
                    <a:gd name="T7" fmla="*/ 59 h 105"/>
                    <a:gd name="T8" fmla="*/ 36 w 128"/>
                    <a:gd name="T9" fmla="*/ 65 h 105"/>
                    <a:gd name="T10" fmla="*/ 28 w 128"/>
                    <a:gd name="T11" fmla="*/ 73 h 105"/>
                    <a:gd name="T12" fmla="*/ 16 w 128"/>
                    <a:gd name="T13" fmla="*/ 102 h 105"/>
                    <a:gd name="T14" fmla="*/ 13 w 128"/>
                    <a:gd name="T15" fmla="*/ 104 h 105"/>
                    <a:gd name="T16" fmla="*/ 1 w 128"/>
                    <a:gd name="T17" fmla="*/ 98 h 105"/>
                    <a:gd name="T18" fmla="*/ 0 w 128"/>
                    <a:gd name="T19" fmla="*/ 93 h 105"/>
                    <a:gd name="T20" fmla="*/ 15 w 128"/>
                    <a:gd name="T21" fmla="*/ 60 h 105"/>
                    <a:gd name="T22" fmla="*/ 16 w 128"/>
                    <a:gd name="T23" fmla="*/ 58 h 105"/>
                    <a:gd name="T24" fmla="*/ 20 w 128"/>
                    <a:gd name="T25" fmla="*/ 52 h 105"/>
                    <a:gd name="T26" fmla="*/ 32 w 128"/>
                    <a:gd name="T27" fmla="*/ 54 h 105"/>
                    <a:gd name="T28" fmla="*/ 39 w 128"/>
                    <a:gd name="T29" fmla="*/ 55 h 105"/>
                    <a:gd name="T30" fmla="*/ 72 w 128"/>
                    <a:gd name="T31" fmla="*/ 21 h 105"/>
                    <a:gd name="T32" fmla="*/ 74 w 128"/>
                    <a:gd name="T33" fmla="*/ 16 h 105"/>
                    <a:gd name="T34" fmla="*/ 74 w 128"/>
                    <a:gd name="T35" fmla="*/ 11 h 105"/>
                    <a:gd name="T36" fmla="*/ 71 w 128"/>
                    <a:gd name="T37" fmla="*/ 11 h 105"/>
                    <a:gd name="T38" fmla="*/ 68 w 128"/>
                    <a:gd name="T39" fmla="*/ 15 h 105"/>
                    <a:gd name="T40" fmla="*/ 68 w 128"/>
                    <a:gd name="T41" fmla="*/ 21 h 105"/>
                    <a:gd name="T42" fmla="*/ 59 w 128"/>
                    <a:gd name="T43" fmla="*/ 29 h 105"/>
                    <a:gd name="T44" fmla="*/ 53 w 128"/>
                    <a:gd name="T45" fmla="*/ 27 h 105"/>
                    <a:gd name="T46" fmla="*/ 47 w 128"/>
                    <a:gd name="T47" fmla="*/ 24 h 105"/>
                    <a:gd name="T48" fmla="*/ 47 w 128"/>
                    <a:gd name="T49" fmla="*/ 32 h 105"/>
                    <a:gd name="T50" fmla="*/ 47 w 128"/>
                    <a:gd name="T51" fmla="*/ 34 h 105"/>
                    <a:gd name="T52" fmla="*/ 43 w 128"/>
                    <a:gd name="T53" fmla="*/ 45 h 105"/>
                    <a:gd name="T54" fmla="*/ 31 w 128"/>
                    <a:gd name="T55" fmla="*/ 39 h 105"/>
                    <a:gd name="T56" fmla="*/ 29 w 128"/>
                    <a:gd name="T57" fmla="*/ 23 h 105"/>
                    <a:gd name="T58" fmla="*/ 33 w 128"/>
                    <a:gd name="T59" fmla="*/ 14 h 105"/>
                    <a:gd name="T60" fmla="*/ 36 w 128"/>
                    <a:gd name="T61" fmla="*/ 9 h 105"/>
                    <a:gd name="T62" fmla="*/ 42 w 128"/>
                    <a:gd name="T63" fmla="*/ 13 h 105"/>
                    <a:gd name="T64" fmla="*/ 44 w 128"/>
                    <a:gd name="T65" fmla="*/ 16 h 105"/>
                    <a:gd name="T66" fmla="*/ 57 w 128"/>
                    <a:gd name="T67" fmla="*/ 14 h 105"/>
                    <a:gd name="T68" fmla="*/ 62 w 128"/>
                    <a:gd name="T69" fmla="*/ 11 h 105"/>
                    <a:gd name="T70" fmla="*/ 84 w 128"/>
                    <a:gd name="T71" fmla="*/ 0 h 105"/>
                    <a:gd name="T72" fmla="*/ 96 w 128"/>
                    <a:gd name="T73" fmla="*/ 7 h 105"/>
                    <a:gd name="T74" fmla="*/ 96 w 128"/>
                    <a:gd name="T75" fmla="*/ 20 h 105"/>
                    <a:gd name="T76" fmla="*/ 83 w 128"/>
                    <a:gd name="T77" fmla="*/ 43 h 105"/>
                    <a:gd name="T78" fmla="*/ 94 w 128"/>
                    <a:gd name="T79" fmla="*/ 44 h 105"/>
                    <a:gd name="T80" fmla="*/ 122 w 128"/>
                    <a:gd name="T81" fmla="*/ 59 h 105"/>
                    <a:gd name="T82" fmla="*/ 120 w 128"/>
                    <a:gd name="T83" fmla="*/ 73 h 105"/>
                    <a:gd name="T84" fmla="*/ 98 w 128"/>
                    <a:gd name="T85" fmla="*/ 73 h 105"/>
                    <a:gd name="T86" fmla="*/ 97 w 128"/>
                    <a:gd name="T87" fmla="*/ 66 h 105"/>
                    <a:gd name="T88" fmla="*/ 101 w 128"/>
                    <a:gd name="T89" fmla="*/ 58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28" h="105">
                      <a:moveTo>
                        <a:pt x="101" y="58"/>
                      </a:moveTo>
                      <a:cubicBezTo>
                        <a:pt x="94" y="52"/>
                        <a:pt x="81" y="52"/>
                        <a:pt x="74" y="56"/>
                      </a:cubicBezTo>
                      <a:cubicBezTo>
                        <a:pt x="73" y="57"/>
                        <a:pt x="70" y="58"/>
                        <a:pt x="68" y="57"/>
                      </a:cubicBezTo>
                      <a:cubicBezTo>
                        <a:pt x="62" y="56"/>
                        <a:pt x="57" y="57"/>
                        <a:pt x="51" y="59"/>
                      </a:cubicBezTo>
                      <a:cubicBezTo>
                        <a:pt x="46" y="61"/>
                        <a:pt x="41" y="63"/>
                        <a:pt x="36" y="65"/>
                      </a:cubicBezTo>
                      <a:cubicBezTo>
                        <a:pt x="32" y="67"/>
                        <a:pt x="29" y="69"/>
                        <a:pt x="28" y="73"/>
                      </a:cubicBezTo>
                      <a:cubicBezTo>
                        <a:pt x="24" y="82"/>
                        <a:pt x="20" y="92"/>
                        <a:pt x="16" y="102"/>
                      </a:cubicBezTo>
                      <a:cubicBezTo>
                        <a:pt x="16" y="103"/>
                        <a:pt x="14" y="105"/>
                        <a:pt x="13" y="104"/>
                      </a:cubicBezTo>
                      <a:cubicBezTo>
                        <a:pt x="9" y="103"/>
                        <a:pt x="5" y="100"/>
                        <a:pt x="1" y="98"/>
                      </a:cubicBezTo>
                      <a:cubicBezTo>
                        <a:pt x="0" y="97"/>
                        <a:pt x="0" y="95"/>
                        <a:pt x="0" y="93"/>
                      </a:cubicBezTo>
                      <a:cubicBezTo>
                        <a:pt x="5" y="82"/>
                        <a:pt x="10" y="71"/>
                        <a:pt x="15" y="60"/>
                      </a:cubicBezTo>
                      <a:cubicBezTo>
                        <a:pt x="15" y="59"/>
                        <a:pt x="16" y="59"/>
                        <a:pt x="16" y="58"/>
                      </a:cubicBezTo>
                      <a:cubicBezTo>
                        <a:pt x="18" y="56"/>
                        <a:pt x="19" y="52"/>
                        <a:pt x="20" y="52"/>
                      </a:cubicBezTo>
                      <a:cubicBezTo>
                        <a:pt x="24" y="52"/>
                        <a:pt x="29" y="52"/>
                        <a:pt x="32" y="54"/>
                      </a:cubicBezTo>
                      <a:cubicBezTo>
                        <a:pt x="35" y="55"/>
                        <a:pt x="36" y="56"/>
                        <a:pt x="39" y="55"/>
                      </a:cubicBezTo>
                      <a:cubicBezTo>
                        <a:pt x="57" y="50"/>
                        <a:pt x="66" y="37"/>
                        <a:pt x="72" y="21"/>
                      </a:cubicBezTo>
                      <a:cubicBezTo>
                        <a:pt x="72" y="20"/>
                        <a:pt x="73" y="18"/>
                        <a:pt x="74" y="16"/>
                      </a:cubicBezTo>
                      <a:cubicBezTo>
                        <a:pt x="74" y="14"/>
                        <a:pt x="74" y="13"/>
                        <a:pt x="74" y="11"/>
                      </a:cubicBezTo>
                      <a:cubicBezTo>
                        <a:pt x="74" y="11"/>
                        <a:pt x="72" y="10"/>
                        <a:pt x="71" y="11"/>
                      </a:cubicBezTo>
                      <a:cubicBezTo>
                        <a:pt x="70" y="12"/>
                        <a:pt x="68" y="13"/>
                        <a:pt x="68" y="15"/>
                      </a:cubicBezTo>
                      <a:cubicBezTo>
                        <a:pt x="67" y="17"/>
                        <a:pt x="68" y="19"/>
                        <a:pt x="68" y="21"/>
                      </a:cubicBezTo>
                      <a:cubicBezTo>
                        <a:pt x="69" y="28"/>
                        <a:pt x="68" y="30"/>
                        <a:pt x="59" y="29"/>
                      </a:cubicBezTo>
                      <a:cubicBezTo>
                        <a:pt x="57" y="29"/>
                        <a:pt x="55" y="28"/>
                        <a:pt x="53" y="27"/>
                      </a:cubicBezTo>
                      <a:cubicBezTo>
                        <a:pt x="51" y="26"/>
                        <a:pt x="49" y="25"/>
                        <a:pt x="47" y="24"/>
                      </a:cubicBezTo>
                      <a:cubicBezTo>
                        <a:pt x="47" y="27"/>
                        <a:pt x="47" y="29"/>
                        <a:pt x="47" y="32"/>
                      </a:cubicBezTo>
                      <a:cubicBezTo>
                        <a:pt x="47" y="33"/>
                        <a:pt x="47" y="33"/>
                        <a:pt x="47" y="34"/>
                      </a:cubicBezTo>
                      <a:cubicBezTo>
                        <a:pt x="47" y="38"/>
                        <a:pt x="48" y="43"/>
                        <a:pt x="43" y="45"/>
                      </a:cubicBezTo>
                      <a:cubicBezTo>
                        <a:pt x="39" y="46"/>
                        <a:pt x="34" y="44"/>
                        <a:pt x="31" y="39"/>
                      </a:cubicBezTo>
                      <a:cubicBezTo>
                        <a:pt x="28" y="34"/>
                        <a:pt x="25" y="29"/>
                        <a:pt x="29" y="23"/>
                      </a:cubicBezTo>
                      <a:cubicBezTo>
                        <a:pt x="31" y="20"/>
                        <a:pt x="31" y="17"/>
                        <a:pt x="33" y="14"/>
                      </a:cubicBezTo>
                      <a:cubicBezTo>
                        <a:pt x="34" y="12"/>
                        <a:pt x="35" y="9"/>
                        <a:pt x="36" y="9"/>
                      </a:cubicBezTo>
                      <a:cubicBezTo>
                        <a:pt x="38" y="10"/>
                        <a:pt x="40" y="11"/>
                        <a:pt x="42" y="13"/>
                      </a:cubicBezTo>
                      <a:cubicBezTo>
                        <a:pt x="42" y="13"/>
                        <a:pt x="43" y="15"/>
                        <a:pt x="44" y="16"/>
                      </a:cubicBezTo>
                      <a:cubicBezTo>
                        <a:pt x="48" y="13"/>
                        <a:pt x="52" y="11"/>
                        <a:pt x="57" y="14"/>
                      </a:cubicBezTo>
                      <a:cubicBezTo>
                        <a:pt x="58" y="15"/>
                        <a:pt x="61" y="13"/>
                        <a:pt x="62" y="11"/>
                      </a:cubicBezTo>
                      <a:cubicBezTo>
                        <a:pt x="69" y="5"/>
                        <a:pt x="75" y="0"/>
                        <a:pt x="84" y="0"/>
                      </a:cubicBezTo>
                      <a:cubicBezTo>
                        <a:pt x="89" y="0"/>
                        <a:pt x="93" y="2"/>
                        <a:pt x="96" y="7"/>
                      </a:cubicBezTo>
                      <a:cubicBezTo>
                        <a:pt x="99" y="11"/>
                        <a:pt x="98" y="15"/>
                        <a:pt x="96" y="20"/>
                      </a:cubicBezTo>
                      <a:cubicBezTo>
                        <a:pt x="91" y="27"/>
                        <a:pt x="87" y="35"/>
                        <a:pt x="83" y="43"/>
                      </a:cubicBezTo>
                      <a:cubicBezTo>
                        <a:pt x="88" y="43"/>
                        <a:pt x="91" y="44"/>
                        <a:pt x="94" y="44"/>
                      </a:cubicBezTo>
                      <a:cubicBezTo>
                        <a:pt x="105" y="46"/>
                        <a:pt x="115" y="50"/>
                        <a:pt x="122" y="59"/>
                      </a:cubicBezTo>
                      <a:cubicBezTo>
                        <a:pt x="128" y="65"/>
                        <a:pt x="127" y="68"/>
                        <a:pt x="120" y="73"/>
                      </a:cubicBezTo>
                      <a:cubicBezTo>
                        <a:pt x="113" y="77"/>
                        <a:pt x="105" y="77"/>
                        <a:pt x="98" y="73"/>
                      </a:cubicBezTo>
                      <a:cubicBezTo>
                        <a:pt x="95" y="71"/>
                        <a:pt x="95" y="69"/>
                        <a:pt x="97" y="66"/>
                      </a:cubicBezTo>
                      <a:cubicBezTo>
                        <a:pt x="98" y="64"/>
                        <a:pt x="100" y="61"/>
                        <a:pt x="101"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7" name="Freeform 8"/>
                <p:cNvSpPr/>
                <p:nvPr/>
              </p:nvSpPr>
              <p:spPr bwMode="auto">
                <a:xfrm>
                  <a:off x="5664200" y="2355851"/>
                  <a:ext cx="341313" cy="407988"/>
                </a:xfrm>
                <a:custGeom>
                  <a:avLst/>
                  <a:gdLst>
                    <a:gd name="T0" fmla="*/ 46 w 80"/>
                    <a:gd name="T1" fmla="*/ 29 h 96"/>
                    <a:gd name="T2" fmla="*/ 65 w 80"/>
                    <a:gd name="T3" fmla="*/ 29 h 96"/>
                    <a:gd name="T4" fmla="*/ 79 w 80"/>
                    <a:gd name="T5" fmla="*/ 41 h 96"/>
                    <a:gd name="T6" fmla="*/ 74 w 80"/>
                    <a:gd name="T7" fmla="*/ 43 h 96"/>
                    <a:gd name="T8" fmla="*/ 60 w 80"/>
                    <a:gd name="T9" fmla="*/ 43 h 96"/>
                    <a:gd name="T10" fmla="*/ 52 w 80"/>
                    <a:gd name="T11" fmla="*/ 50 h 96"/>
                    <a:gd name="T12" fmla="*/ 49 w 80"/>
                    <a:gd name="T13" fmla="*/ 87 h 96"/>
                    <a:gd name="T14" fmla="*/ 37 w 80"/>
                    <a:gd name="T15" fmla="*/ 95 h 96"/>
                    <a:gd name="T16" fmla="*/ 21 w 80"/>
                    <a:gd name="T17" fmla="*/ 68 h 96"/>
                    <a:gd name="T18" fmla="*/ 22 w 80"/>
                    <a:gd name="T19" fmla="*/ 62 h 96"/>
                    <a:gd name="T20" fmla="*/ 30 w 80"/>
                    <a:gd name="T21" fmla="*/ 72 h 96"/>
                    <a:gd name="T22" fmla="*/ 40 w 80"/>
                    <a:gd name="T23" fmla="*/ 70 h 96"/>
                    <a:gd name="T24" fmla="*/ 43 w 80"/>
                    <a:gd name="T25" fmla="*/ 46 h 96"/>
                    <a:gd name="T26" fmla="*/ 24 w 80"/>
                    <a:gd name="T27" fmla="*/ 52 h 96"/>
                    <a:gd name="T28" fmla="*/ 19 w 80"/>
                    <a:gd name="T29" fmla="*/ 54 h 96"/>
                    <a:gd name="T30" fmla="*/ 6 w 80"/>
                    <a:gd name="T31" fmla="*/ 54 h 96"/>
                    <a:gd name="T32" fmla="*/ 2 w 80"/>
                    <a:gd name="T33" fmla="*/ 40 h 96"/>
                    <a:gd name="T34" fmla="*/ 6 w 80"/>
                    <a:gd name="T35" fmla="*/ 37 h 96"/>
                    <a:gd name="T36" fmla="*/ 28 w 80"/>
                    <a:gd name="T37" fmla="*/ 33 h 96"/>
                    <a:gd name="T38" fmla="*/ 33 w 80"/>
                    <a:gd name="T39" fmla="*/ 32 h 96"/>
                    <a:gd name="T40" fmla="*/ 36 w 80"/>
                    <a:gd name="T41" fmla="*/ 22 h 96"/>
                    <a:gd name="T42" fmla="*/ 46 w 80"/>
                    <a:gd name="T43" fmla="*/ 12 h 96"/>
                    <a:gd name="T44" fmla="*/ 45 w 80"/>
                    <a:gd name="T45" fmla="*/ 10 h 96"/>
                    <a:gd name="T46" fmla="*/ 26 w 80"/>
                    <a:gd name="T47" fmla="*/ 17 h 96"/>
                    <a:gd name="T48" fmla="*/ 15 w 80"/>
                    <a:gd name="T49" fmla="*/ 24 h 96"/>
                    <a:gd name="T50" fmla="*/ 5 w 80"/>
                    <a:gd name="T51" fmla="*/ 22 h 96"/>
                    <a:gd name="T52" fmla="*/ 1 w 80"/>
                    <a:gd name="T53" fmla="*/ 17 h 96"/>
                    <a:gd name="T54" fmla="*/ 36 w 80"/>
                    <a:gd name="T55" fmla="*/ 2 h 96"/>
                    <a:gd name="T56" fmla="*/ 55 w 80"/>
                    <a:gd name="T57" fmla="*/ 0 h 96"/>
                    <a:gd name="T58" fmla="*/ 61 w 80"/>
                    <a:gd name="T59" fmla="*/ 6 h 96"/>
                    <a:gd name="T60" fmla="*/ 59 w 80"/>
                    <a:gd name="T61" fmla="*/ 13 h 96"/>
                    <a:gd name="T62" fmla="*/ 46 w 80"/>
                    <a:gd name="T63" fmla="*/ 2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80" h="96">
                      <a:moveTo>
                        <a:pt x="46" y="29"/>
                      </a:moveTo>
                      <a:cubicBezTo>
                        <a:pt x="53" y="30"/>
                        <a:pt x="59" y="31"/>
                        <a:pt x="65" y="29"/>
                      </a:cubicBezTo>
                      <a:cubicBezTo>
                        <a:pt x="71" y="27"/>
                        <a:pt x="80" y="34"/>
                        <a:pt x="79" y="41"/>
                      </a:cubicBezTo>
                      <a:cubicBezTo>
                        <a:pt x="79" y="42"/>
                        <a:pt x="76" y="43"/>
                        <a:pt x="74" y="43"/>
                      </a:cubicBezTo>
                      <a:cubicBezTo>
                        <a:pt x="70" y="43"/>
                        <a:pt x="65" y="43"/>
                        <a:pt x="60" y="43"/>
                      </a:cubicBezTo>
                      <a:cubicBezTo>
                        <a:pt x="53" y="42"/>
                        <a:pt x="52" y="44"/>
                        <a:pt x="52" y="50"/>
                      </a:cubicBezTo>
                      <a:cubicBezTo>
                        <a:pt x="51" y="62"/>
                        <a:pt x="51" y="75"/>
                        <a:pt x="49" y="87"/>
                      </a:cubicBezTo>
                      <a:cubicBezTo>
                        <a:pt x="48" y="95"/>
                        <a:pt x="45" y="96"/>
                        <a:pt x="37" y="95"/>
                      </a:cubicBezTo>
                      <a:cubicBezTo>
                        <a:pt x="25" y="92"/>
                        <a:pt x="15" y="82"/>
                        <a:pt x="21" y="68"/>
                      </a:cubicBezTo>
                      <a:cubicBezTo>
                        <a:pt x="21" y="66"/>
                        <a:pt x="21" y="64"/>
                        <a:pt x="22" y="62"/>
                      </a:cubicBezTo>
                      <a:cubicBezTo>
                        <a:pt x="24" y="65"/>
                        <a:pt x="27" y="69"/>
                        <a:pt x="30" y="72"/>
                      </a:cubicBezTo>
                      <a:cubicBezTo>
                        <a:pt x="33" y="76"/>
                        <a:pt x="39" y="75"/>
                        <a:pt x="40" y="70"/>
                      </a:cubicBezTo>
                      <a:cubicBezTo>
                        <a:pt x="41" y="62"/>
                        <a:pt x="42" y="54"/>
                        <a:pt x="43" y="46"/>
                      </a:cubicBezTo>
                      <a:cubicBezTo>
                        <a:pt x="35" y="45"/>
                        <a:pt x="30" y="49"/>
                        <a:pt x="24" y="52"/>
                      </a:cubicBezTo>
                      <a:cubicBezTo>
                        <a:pt x="22" y="52"/>
                        <a:pt x="21" y="54"/>
                        <a:pt x="19" y="54"/>
                      </a:cubicBezTo>
                      <a:cubicBezTo>
                        <a:pt x="14" y="58"/>
                        <a:pt x="11" y="57"/>
                        <a:pt x="6" y="54"/>
                      </a:cubicBezTo>
                      <a:cubicBezTo>
                        <a:pt x="3" y="51"/>
                        <a:pt x="0" y="44"/>
                        <a:pt x="2" y="40"/>
                      </a:cubicBezTo>
                      <a:cubicBezTo>
                        <a:pt x="2" y="39"/>
                        <a:pt x="5" y="37"/>
                        <a:pt x="6" y="37"/>
                      </a:cubicBezTo>
                      <a:cubicBezTo>
                        <a:pt x="14" y="39"/>
                        <a:pt x="20" y="35"/>
                        <a:pt x="28" y="33"/>
                      </a:cubicBezTo>
                      <a:cubicBezTo>
                        <a:pt x="29" y="33"/>
                        <a:pt x="31" y="32"/>
                        <a:pt x="33" y="32"/>
                      </a:cubicBezTo>
                      <a:cubicBezTo>
                        <a:pt x="31" y="27"/>
                        <a:pt x="31" y="24"/>
                        <a:pt x="36" y="22"/>
                      </a:cubicBezTo>
                      <a:cubicBezTo>
                        <a:pt x="39" y="19"/>
                        <a:pt x="42" y="15"/>
                        <a:pt x="46" y="12"/>
                      </a:cubicBezTo>
                      <a:cubicBezTo>
                        <a:pt x="45" y="11"/>
                        <a:pt x="45" y="11"/>
                        <a:pt x="45" y="10"/>
                      </a:cubicBezTo>
                      <a:cubicBezTo>
                        <a:pt x="38" y="13"/>
                        <a:pt x="32" y="15"/>
                        <a:pt x="26" y="17"/>
                      </a:cubicBezTo>
                      <a:cubicBezTo>
                        <a:pt x="22" y="19"/>
                        <a:pt x="18" y="22"/>
                        <a:pt x="15" y="24"/>
                      </a:cubicBezTo>
                      <a:cubicBezTo>
                        <a:pt x="11" y="26"/>
                        <a:pt x="7" y="27"/>
                        <a:pt x="5" y="22"/>
                      </a:cubicBezTo>
                      <a:cubicBezTo>
                        <a:pt x="4" y="20"/>
                        <a:pt x="3" y="19"/>
                        <a:pt x="1" y="17"/>
                      </a:cubicBezTo>
                      <a:cubicBezTo>
                        <a:pt x="13" y="12"/>
                        <a:pt x="25" y="6"/>
                        <a:pt x="36" y="2"/>
                      </a:cubicBezTo>
                      <a:cubicBezTo>
                        <a:pt x="42" y="0"/>
                        <a:pt x="49" y="0"/>
                        <a:pt x="55" y="0"/>
                      </a:cubicBezTo>
                      <a:cubicBezTo>
                        <a:pt x="57" y="0"/>
                        <a:pt x="60" y="4"/>
                        <a:pt x="61" y="6"/>
                      </a:cubicBezTo>
                      <a:cubicBezTo>
                        <a:pt x="62" y="8"/>
                        <a:pt x="61" y="11"/>
                        <a:pt x="59" y="13"/>
                      </a:cubicBezTo>
                      <a:cubicBezTo>
                        <a:pt x="55" y="18"/>
                        <a:pt x="51" y="23"/>
                        <a:pt x="4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52" name="组合 51"/>
              <p:cNvGrpSpPr/>
              <p:nvPr/>
            </p:nvGrpSpPr>
            <p:grpSpPr>
              <a:xfrm>
                <a:off x="3194779" y="1296598"/>
                <a:ext cx="356817" cy="382445"/>
                <a:chOff x="3792874" y="3156423"/>
                <a:chExt cx="331330" cy="355128"/>
              </a:xfrm>
              <a:grpFill/>
            </p:grpSpPr>
            <p:sp>
              <p:nvSpPr>
                <p:cNvPr id="53" name="Freeform 15"/>
                <p:cNvSpPr/>
                <p:nvPr/>
              </p:nvSpPr>
              <p:spPr bwMode="auto">
                <a:xfrm>
                  <a:off x="3792874" y="3235325"/>
                  <a:ext cx="152877" cy="246063"/>
                </a:xfrm>
                <a:custGeom>
                  <a:avLst/>
                  <a:gdLst>
                    <a:gd name="T0" fmla="*/ 16 w 39"/>
                    <a:gd name="T1" fmla="*/ 29 h 58"/>
                    <a:gd name="T2" fmla="*/ 27 w 39"/>
                    <a:gd name="T3" fmla="*/ 7 h 58"/>
                    <a:gd name="T4" fmla="*/ 31 w 39"/>
                    <a:gd name="T5" fmla="*/ 1 h 58"/>
                    <a:gd name="T6" fmla="*/ 34 w 39"/>
                    <a:gd name="T7" fmla="*/ 6 h 58"/>
                    <a:gd name="T8" fmla="*/ 35 w 39"/>
                    <a:gd name="T9" fmla="*/ 26 h 58"/>
                    <a:gd name="T10" fmla="*/ 20 w 39"/>
                    <a:gd name="T11" fmla="*/ 52 h 58"/>
                    <a:gd name="T12" fmla="*/ 9 w 39"/>
                    <a:gd name="T13" fmla="*/ 57 h 58"/>
                    <a:gd name="T14" fmla="*/ 1 w 39"/>
                    <a:gd name="T15" fmla="*/ 43 h 58"/>
                    <a:gd name="T16" fmla="*/ 4 w 39"/>
                    <a:gd name="T17" fmla="*/ 6 h 58"/>
                    <a:gd name="T18" fmla="*/ 8 w 39"/>
                    <a:gd name="T19" fmla="*/ 0 h 58"/>
                    <a:gd name="T20" fmla="*/ 15 w 39"/>
                    <a:gd name="T21" fmla="*/ 6 h 58"/>
                    <a:gd name="T22" fmla="*/ 14 w 39"/>
                    <a:gd name="T23" fmla="*/ 20 h 58"/>
                    <a:gd name="T24" fmla="*/ 14 w 39"/>
                    <a:gd name="T25" fmla="*/ 28 h 58"/>
                    <a:gd name="T26" fmla="*/ 16 w 39"/>
                    <a:gd name="T27" fmla="*/ 2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9" h="58">
                      <a:moveTo>
                        <a:pt x="16" y="29"/>
                      </a:moveTo>
                      <a:cubicBezTo>
                        <a:pt x="19" y="21"/>
                        <a:pt x="23" y="14"/>
                        <a:pt x="27" y="7"/>
                      </a:cubicBezTo>
                      <a:cubicBezTo>
                        <a:pt x="28" y="5"/>
                        <a:pt x="29" y="3"/>
                        <a:pt x="31" y="1"/>
                      </a:cubicBezTo>
                      <a:cubicBezTo>
                        <a:pt x="32" y="3"/>
                        <a:pt x="33" y="4"/>
                        <a:pt x="34" y="6"/>
                      </a:cubicBezTo>
                      <a:cubicBezTo>
                        <a:pt x="37" y="12"/>
                        <a:pt x="39" y="19"/>
                        <a:pt x="35" y="26"/>
                      </a:cubicBezTo>
                      <a:cubicBezTo>
                        <a:pt x="30" y="34"/>
                        <a:pt x="25" y="43"/>
                        <a:pt x="20" y="52"/>
                      </a:cubicBezTo>
                      <a:cubicBezTo>
                        <a:pt x="18" y="56"/>
                        <a:pt x="12" y="58"/>
                        <a:pt x="9" y="57"/>
                      </a:cubicBezTo>
                      <a:cubicBezTo>
                        <a:pt x="2" y="54"/>
                        <a:pt x="0" y="50"/>
                        <a:pt x="1" y="43"/>
                      </a:cubicBezTo>
                      <a:cubicBezTo>
                        <a:pt x="2" y="31"/>
                        <a:pt x="3" y="18"/>
                        <a:pt x="4" y="6"/>
                      </a:cubicBezTo>
                      <a:cubicBezTo>
                        <a:pt x="4" y="4"/>
                        <a:pt x="4" y="0"/>
                        <a:pt x="8" y="0"/>
                      </a:cubicBezTo>
                      <a:cubicBezTo>
                        <a:pt x="11" y="0"/>
                        <a:pt x="15" y="1"/>
                        <a:pt x="15" y="6"/>
                      </a:cubicBezTo>
                      <a:cubicBezTo>
                        <a:pt x="15" y="10"/>
                        <a:pt x="14" y="15"/>
                        <a:pt x="14" y="20"/>
                      </a:cubicBezTo>
                      <a:cubicBezTo>
                        <a:pt x="14" y="23"/>
                        <a:pt x="14" y="25"/>
                        <a:pt x="14" y="28"/>
                      </a:cubicBezTo>
                      <a:cubicBezTo>
                        <a:pt x="14" y="28"/>
                        <a:pt x="15" y="28"/>
                        <a:pt x="16"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4" name="Freeform 16"/>
                <p:cNvSpPr/>
                <p:nvPr/>
              </p:nvSpPr>
              <p:spPr bwMode="auto">
                <a:xfrm>
                  <a:off x="3957518" y="3164747"/>
                  <a:ext cx="166686" cy="346804"/>
                </a:xfrm>
                <a:custGeom>
                  <a:avLst/>
                  <a:gdLst>
                    <a:gd name="T0" fmla="*/ 9 w 47"/>
                    <a:gd name="T1" fmla="*/ 73 h 88"/>
                    <a:gd name="T2" fmla="*/ 3 w 47"/>
                    <a:gd name="T3" fmla="*/ 67 h 88"/>
                    <a:gd name="T4" fmla="*/ 3 w 47"/>
                    <a:gd name="T5" fmla="*/ 57 h 88"/>
                    <a:gd name="T6" fmla="*/ 20 w 47"/>
                    <a:gd name="T7" fmla="*/ 38 h 88"/>
                    <a:gd name="T8" fmla="*/ 33 w 47"/>
                    <a:gd name="T9" fmla="*/ 20 h 88"/>
                    <a:gd name="T10" fmla="*/ 33 w 47"/>
                    <a:gd name="T11" fmla="*/ 4 h 88"/>
                    <a:gd name="T12" fmla="*/ 32 w 47"/>
                    <a:gd name="T13" fmla="*/ 1 h 88"/>
                    <a:gd name="T14" fmla="*/ 33 w 47"/>
                    <a:gd name="T15" fmla="*/ 0 h 88"/>
                    <a:gd name="T16" fmla="*/ 41 w 47"/>
                    <a:gd name="T17" fmla="*/ 6 h 88"/>
                    <a:gd name="T18" fmla="*/ 43 w 47"/>
                    <a:gd name="T19" fmla="*/ 26 h 88"/>
                    <a:gd name="T20" fmla="*/ 29 w 47"/>
                    <a:gd name="T21" fmla="*/ 48 h 88"/>
                    <a:gd name="T22" fmla="*/ 30 w 47"/>
                    <a:gd name="T23" fmla="*/ 52 h 88"/>
                    <a:gd name="T24" fmla="*/ 40 w 47"/>
                    <a:gd name="T25" fmla="*/ 73 h 88"/>
                    <a:gd name="T26" fmla="*/ 41 w 47"/>
                    <a:gd name="T27" fmla="*/ 84 h 88"/>
                    <a:gd name="T28" fmla="*/ 37 w 47"/>
                    <a:gd name="T29" fmla="*/ 86 h 88"/>
                    <a:gd name="T30" fmla="*/ 31 w 47"/>
                    <a:gd name="T31" fmla="*/ 75 h 88"/>
                    <a:gd name="T32" fmla="*/ 28 w 47"/>
                    <a:gd name="T33" fmla="*/ 60 h 88"/>
                    <a:gd name="T34" fmla="*/ 22 w 47"/>
                    <a:gd name="T35" fmla="*/ 59 h 88"/>
                    <a:gd name="T36" fmla="*/ 9 w 47"/>
                    <a:gd name="T37" fmla="*/ 73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7" h="88">
                      <a:moveTo>
                        <a:pt x="9" y="73"/>
                      </a:moveTo>
                      <a:cubicBezTo>
                        <a:pt x="7" y="71"/>
                        <a:pt x="5" y="69"/>
                        <a:pt x="3" y="67"/>
                      </a:cubicBezTo>
                      <a:cubicBezTo>
                        <a:pt x="1" y="64"/>
                        <a:pt x="0" y="61"/>
                        <a:pt x="3" y="57"/>
                      </a:cubicBezTo>
                      <a:cubicBezTo>
                        <a:pt x="9" y="51"/>
                        <a:pt x="14" y="45"/>
                        <a:pt x="20" y="38"/>
                      </a:cubicBezTo>
                      <a:cubicBezTo>
                        <a:pt x="24" y="32"/>
                        <a:pt x="28" y="26"/>
                        <a:pt x="33" y="20"/>
                      </a:cubicBezTo>
                      <a:cubicBezTo>
                        <a:pt x="36" y="15"/>
                        <a:pt x="36" y="9"/>
                        <a:pt x="33" y="4"/>
                      </a:cubicBezTo>
                      <a:cubicBezTo>
                        <a:pt x="32" y="3"/>
                        <a:pt x="32" y="2"/>
                        <a:pt x="32" y="1"/>
                      </a:cubicBezTo>
                      <a:cubicBezTo>
                        <a:pt x="32" y="1"/>
                        <a:pt x="33" y="0"/>
                        <a:pt x="33" y="0"/>
                      </a:cubicBezTo>
                      <a:cubicBezTo>
                        <a:pt x="36" y="2"/>
                        <a:pt x="39" y="4"/>
                        <a:pt x="41" y="6"/>
                      </a:cubicBezTo>
                      <a:cubicBezTo>
                        <a:pt x="46" y="11"/>
                        <a:pt x="47" y="20"/>
                        <a:pt x="43" y="26"/>
                      </a:cubicBezTo>
                      <a:cubicBezTo>
                        <a:pt x="39" y="33"/>
                        <a:pt x="34" y="40"/>
                        <a:pt x="29" y="48"/>
                      </a:cubicBezTo>
                      <a:cubicBezTo>
                        <a:pt x="29" y="49"/>
                        <a:pt x="29" y="52"/>
                        <a:pt x="30" y="52"/>
                      </a:cubicBezTo>
                      <a:cubicBezTo>
                        <a:pt x="38" y="57"/>
                        <a:pt x="38" y="65"/>
                        <a:pt x="40" y="73"/>
                      </a:cubicBezTo>
                      <a:cubicBezTo>
                        <a:pt x="41" y="76"/>
                        <a:pt x="41" y="80"/>
                        <a:pt x="41" y="84"/>
                      </a:cubicBezTo>
                      <a:cubicBezTo>
                        <a:pt x="41" y="87"/>
                        <a:pt x="39" y="88"/>
                        <a:pt x="37" y="86"/>
                      </a:cubicBezTo>
                      <a:cubicBezTo>
                        <a:pt x="33" y="83"/>
                        <a:pt x="31" y="81"/>
                        <a:pt x="31" y="75"/>
                      </a:cubicBezTo>
                      <a:cubicBezTo>
                        <a:pt x="31" y="70"/>
                        <a:pt x="30" y="65"/>
                        <a:pt x="28" y="60"/>
                      </a:cubicBezTo>
                      <a:cubicBezTo>
                        <a:pt x="27" y="55"/>
                        <a:pt x="25" y="56"/>
                        <a:pt x="22" y="59"/>
                      </a:cubicBezTo>
                      <a:cubicBezTo>
                        <a:pt x="18" y="64"/>
                        <a:pt x="14" y="68"/>
                        <a:pt x="9" y="7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55" name="Freeform 17"/>
                <p:cNvSpPr/>
                <p:nvPr/>
              </p:nvSpPr>
              <p:spPr bwMode="auto">
                <a:xfrm>
                  <a:off x="3879593" y="3156423"/>
                  <a:ext cx="109753" cy="63837"/>
                </a:xfrm>
                <a:custGeom>
                  <a:avLst/>
                  <a:gdLst>
                    <a:gd name="T0" fmla="*/ 0 w 26"/>
                    <a:gd name="T1" fmla="*/ 0 h 19"/>
                    <a:gd name="T2" fmla="*/ 20 w 26"/>
                    <a:gd name="T3" fmla="*/ 1 h 19"/>
                    <a:gd name="T4" fmla="*/ 23 w 26"/>
                    <a:gd name="T5" fmla="*/ 12 h 19"/>
                    <a:gd name="T6" fmla="*/ 12 w 26"/>
                    <a:gd name="T7" fmla="*/ 18 h 19"/>
                    <a:gd name="T8" fmla="*/ 3 w 26"/>
                    <a:gd name="T9" fmla="*/ 11 h 19"/>
                    <a:gd name="T10" fmla="*/ 0 w 26"/>
                    <a:gd name="T11" fmla="*/ 0 h 19"/>
                  </a:gdLst>
                  <a:ahLst/>
                  <a:cxnLst>
                    <a:cxn ang="0">
                      <a:pos x="T0" y="T1"/>
                    </a:cxn>
                    <a:cxn ang="0">
                      <a:pos x="T2" y="T3"/>
                    </a:cxn>
                    <a:cxn ang="0">
                      <a:pos x="T4" y="T5"/>
                    </a:cxn>
                    <a:cxn ang="0">
                      <a:pos x="T6" y="T7"/>
                    </a:cxn>
                    <a:cxn ang="0">
                      <a:pos x="T8" y="T9"/>
                    </a:cxn>
                    <a:cxn ang="0">
                      <a:pos x="T10" y="T11"/>
                    </a:cxn>
                  </a:cxnLst>
                  <a:rect l="0" t="0" r="r" b="b"/>
                  <a:pathLst>
                    <a:path w="26" h="19">
                      <a:moveTo>
                        <a:pt x="0" y="0"/>
                      </a:moveTo>
                      <a:cubicBezTo>
                        <a:pt x="8" y="1"/>
                        <a:pt x="14" y="1"/>
                        <a:pt x="20" y="1"/>
                      </a:cubicBezTo>
                      <a:cubicBezTo>
                        <a:pt x="24" y="1"/>
                        <a:pt x="26" y="8"/>
                        <a:pt x="23" y="12"/>
                      </a:cubicBezTo>
                      <a:cubicBezTo>
                        <a:pt x="21" y="16"/>
                        <a:pt x="17" y="19"/>
                        <a:pt x="12" y="18"/>
                      </a:cubicBezTo>
                      <a:cubicBezTo>
                        <a:pt x="8" y="18"/>
                        <a:pt x="5" y="15"/>
                        <a:pt x="3" y="11"/>
                      </a:cubicBezTo>
                      <a:cubicBezTo>
                        <a:pt x="2" y="8"/>
                        <a:pt x="1" y="4"/>
                        <a:pt x="0"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35" name="组合 34"/>
            <p:cNvGrpSpPr/>
            <p:nvPr userDrawn="1"/>
          </p:nvGrpSpPr>
          <p:grpSpPr>
            <a:xfrm>
              <a:off x="671368" y="6061309"/>
              <a:ext cx="1100339" cy="304965"/>
              <a:chOff x="2372715" y="161759"/>
              <a:chExt cx="2695608" cy="747103"/>
            </a:xfrm>
            <a:grpFill/>
          </p:grpSpPr>
          <p:grpSp>
            <p:nvGrpSpPr>
              <p:cNvPr id="36" name="组合 35"/>
              <p:cNvGrpSpPr/>
              <p:nvPr/>
            </p:nvGrpSpPr>
            <p:grpSpPr>
              <a:xfrm>
                <a:off x="3804781" y="283376"/>
                <a:ext cx="521428" cy="548788"/>
                <a:chOff x="6113463" y="3541713"/>
                <a:chExt cx="484188" cy="509588"/>
              </a:xfrm>
              <a:grpFill/>
            </p:grpSpPr>
            <p:sp>
              <p:nvSpPr>
                <p:cNvPr id="47" name="Freeform 9"/>
                <p:cNvSpPr>
                  <a:spLocks noEditPoints="1"/>
                </p:cNvSpPr>
                <p:nvPr/>
              </p:nvSpPr>
              <p:spPr bwMode="auto">
                <a:xfrm>
                  <a:off x="6113463" y="3579813"/>
                  <a:ext cx="252413" cy="428625"/>
                </a:xfrm>
                <a:custGeom>
                  <a:avLst/>
                  <a:gdLst>
                    <a:gd name="T0" fmla="*/ 39 w 59"/>
                    <a:gd name="T1" fmla="*/ 78 h 101"/>
                    <a:gd name="T2" fmla="*/ 17 w 59"/>
                    <a:gd name="T3" fmla="*/ 94 h 101"/>
                    <a:gd name="T4" fmla="*/ 8 w 59"/>
                    <a:gd name="T5" fmla="*/ 94 h 101"/>
                    <a:gd name="T6" fmla="*/ 0 w 59"/>
                    <a:gd name="T7" fmla="*/ 79 h 101"/>
                    <a:gd name="T8" fmla="*/ 17 w 59"/>
                    <a:gd name="T9" fmla="*/ 73 h 101"/>
                    <a:gd name="T10" fmla="*/ 10 w 59"/>
                    <a:gd name="T11" fmla="*/ 68 h 101"/>
                    <a:gd name="T12" fmla="*/ 8 w 59"/>
                    <a:gd name="T13" fmla="*/ 60 h 101"/>
                    <a:gd name="T14" fmla="*/ 18 w 59"/>
                    <a:gd name="T15" fmla="*/ 23 h 101"/>
                    <a:gd name="T16" fmla="*/ 26 w 59"/>
                    <a:gd name="T17" fmla="*/ 17 h 101"/>
                    <a:gd name="T18" fmla="*/ 36 w 59"/>
                    <a:gd name="T19" fmla="*/ 26 h 101"/>
                    <a:gd name="T20" fmla="*/ 36 w 59"/>
                    <a:gd name="T21" fmla="*/ 27 h 101"/>
                    <a:gd name="T22" fmla="*/ 43 w 59"/>
                    <a:gd name="T23" fmla="*/ 40 h 101"/>
                    <a:gd name="T24" fmla="*/ 42 w 59"/>
                    <a:gd name="T25" fmla="*/ 12 h 101"/>
                    <a:gd name="T26" fmla="*/ 21 w 59"/>
                    <a:gd name="T27" fmla="*/ 5 h 101"/>
                    <a:gd name="T28" fmla="*/ 44 w 59"/>
                    <a:gd name="T29" fmla="*/ 1 h 101"/>
                    <a:gd name="T30" fmla="*/ 57 w 59"/>
                    <a:gd name="T31" fmla="*/ 17 h 101"/>
                    <a:gd name="T32" fmla="*/ 56 w 59"/>
                    <a:gd name="T33" fmla="*/ 48 h 101"/>
                    <a:gd name="T34" fmla="*/ 57 w 59"/>
                    <a:gd name="T35" fmla="*/ 55 h 101"/>
                    <a:gd name="T36" fmla="*/ 55 w 59"/>
                    <a:gd name="T37" fmla="*/ 64 h 101"/>
                    <a:gd name="T38" fmla="*/ 54 w 59"/>
                    <a:gd name="T39" fmla="*/ 71 h 101"/>
                    <a:gd name="T40" fmla="*/ 52 w 59"/>
                    <a:gd name="T41" fmla="*/ 95 h 101"/>
                    <a:gd name="T42" fmla="*/ 49 w 59"/>
                    <a:gd name="T43" fmla="*/ 101 h 101"/>
                    <a:gd name="T44" fmla="*/ 43 w 59"/>
                    <a:gd name="T45" fmla="*/ 98 h 101"/>
                    <a:gd name="T46" fmla="*/ 38 w 59"/>
                    <a:gd name="T47" fmla="*/ 86 h 101"/>
                    <a:gd name="T48" fmla="*/ 39 w 59"/>
                    <a:gd name="T49" fmla="*/ 78 h 101"/>
                    <a:gd name="T50" fmla="*/ 42 w 59"/>
                    <a:gd name="T51" fmla="*/ 47 h 101"/>
                    <a:gd name="T52" fmla="*/ 32 w 59"/>
                    <a:gd name="T53" fmla="*/ 44 h 101"/>
                    <a:gd name="T54" fmla="*/ 29 w 59"/>
                    <a:gd name="T55" fmla="*/ 64 h 101"/>
                    <a:gd name="T56" fmla="*/ 42 w 59"/>
                    <a:gd name="T57" fmla="*/ 4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59" h="101">
                      <a:moveTo>
                        <a:pt x="39" y="78"/>
                      </a:moveTo>
                      <a:cubicBezTo>
                        <a:pt x="31" y="84"/>
                        <a:pt x="24" y="89"/>
                        <a:pt x="17" y="94"/>
                      </a:cubicBezTo>
                      <a:cubicBezTo>
                        <a:pt x="14" y="97"/>
                        <a:pt x="11" y="96"/>
                        <a:pt x="8" y="94"/>
                      </a:cubicBezTo>
                      <a:cubicBezTo>
                        <a:pt x="4" y="90"/>
                        <a:pt x="0" y="86"/>
                        <a:pt x="0" y="79"/>
                      </a:cubicBezTo>
                      <a:cubicBezTo>
                        <a:pt x="6" y="82"/>
                        <a:pt x="12" y="80"/>
                        <a:pt x="17" y="73"/>
                      </a:cubicBezTo>
                      <a:cubicBezTo>
                        <a:pt x="15" y="72"/>
                        <a:pt x="13" y="70"/>
                        <a:pt x="10" y="68"/>
                      </a:cubicBezTo>
                      <a:cubicBezTo>
                        <a:pt x="7" y="66"/>
                        <a:pt x="7" y="63"/>
                        <a:pt x="8" y="60"/>
                      </a:cubicBezTo>
                      <a:cubicBezTo>
                        <a:pt x="11" y="48"/>
                        <a:pt x="15" y="36"/>
                        <a:pt x="18" y="23"/>
                      </a:cubicBezTo>
                      <a:cubicBezTo>
                        <a:pt x="19" y="20"/>
                        <a:pt x="20" y="16"/>
                        <a:pt x="26" y="17"/>
                      </a:cubicBezTo>
                      <a:cubicBezTo>
                        <a:pt x="32" y="18"/>
                        <a:pt x="36" y="21"/>
                        <a:pt x="36" y="26"/>
                      </a:cubicBezTo>
                      <a:cubicBezTo>
                        <a:pt x="36" y="26"/>
                        <a:pt x="36" y="27"/>
                        <a:pt x="36" y="27"/>
                      </a:cubicBezTo>
                      <a:cubicBezTo>
                        <a:pt x="35" y="33"/>
                        <a:pt x="38" y="37"/>
                        <a:pt x="43" y="40"/>
                      </a:cubicBezTo>
                      <a:cubicBezTo>
                        <a:pt x="43" y="31"/>
                        <a:pt x="42" y="22"/>
                        <a:pt x="42" y="12"/>
                      </a:cubicBezTo>
                      <a:cubicBezTo>
                        <a:pt x="30" y="16"/>
                        <a:pt x="20" y="12"/>
                        <a:pt x="21" y="5"/>
                      </a:cubicBezTo>
                      <a:cubicBezTo>
                        <a:pt x="29" y="3"/>
                        <a:pt x="36" y="1"/>
                        <a:pt x="44" y="1"/>
                      </a:cubicBezTo>
                      <a:cubicBezTo>
                        <a:pt x="54" y="0"/>
                        <a:pt x="59" y="8"/>
                        <a:pt x="57" y="17"/>
                      </a:cubicBezTo>
                      <a:cubicBezTo>
                        <a:pt x="56" y="27"/>
                        <a:pt x="56" y="38"/>
                        <a:pt x="56" y="48"/>
                      </a:cubicBezTo>
                      <a:cubicBezTo>
                        <a:pt x="56" y="50"/>
                        <a:pt x="57" y="52"/>
                        <a:pt x="57" y="55"/>
                      </a:cubicBezTo>
                      <a:cubicBezTo>
                        <a:pt x="57" y="58"/>
                        <a:pt x="56" y="61"/>
                        <a:pt x="55" y="64"/>
                      </a:cubicBezTo>
                      <a:cubicBezTo>
                        <a:pt x="55" y="66"/>
                        <a:pt x="54" y="68"/>
                        <a:pt x="54" y="71"/>
                      </a:cubicBezTo>
                      <a:cubicBezTo>
                        <a:pt x="53" y="79"/>
                        <a:pt x="53" y="87"/>
                        <a:pt x="52" y="95"/>
                      </a:cubicBezTo>
                      <a:cubicBezTo>
                        <a:pt x="52" y="97"/>
                        <a:pt x="51" y="100"/>
                        <a:pt x="49" y="101"/>
                      </a:cubicBezTo>
                      <a:cubicBezTo>
                        <a:pt x="47" y="101"/>
                        <a:pt x="44" y="100"/>
                        <a:pt x="43" y="98"/>
                      </a:cubicBezTo>
                      <a:cubicBezTo>
                        <a:pt x="39" y="95"/>
                        <a:pt x="36" y="92"/>
                        <a:pt x="38" y="86"/>
                      </a:cubicBezTo>
                      <a:cubicBezTo>
                        <a:pt x="39" y="84"/>
                        <a:pt x="39" y="81"/>
                        <a:pt x="39" y="78"/>
                      </a:cubicBezTo>
                      <a:close/>
                      <a:moveTo>
                        <a:pt x="42" y="47"/>
                      </a:moveTo>
                      <a:cubicBezTo>
                        <a:pt x="39" y="46"/>
                        <a:pt x="36" y="45"/>
                        <a:pt x="32" y="44"/>
                      </a:cubicBezTo>
                      <a:cubicBezTo>
                        <a:pt x="31" y="51"/>
                        <a:pt x="30" y="57"/>
                        <a:pt x="29" y="64"/>
                      </a:cubicBezTo>
                      <a:cubicBezTo>
                        <a:pt x="39" y="61"/>
                        <a:pt x="42" y="57"/>
                        <a:pt x="42" y="4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8" name="Freeform 10"/>
                <p:cNvSpPr>
                  <a:spLocks noEditPoints="1"/>
                </p:cNvSpPr>
                <p:nvPr/>
              </p:nvSpPr>
              <p:spPr bwMode="auto">
                <a:xfrm>
                  <a:off x="6361113" y="3541713"/>
                  <a:ext cx="236538" cy="509588"/>
                </a:xfrm>
                <a:custGeom>
                  <a:avLst/>
                  <a:gdLst>
                    <a:gd name="T0" fmla="*/ 11 w 55"/>
                    <a:gd name="T1" fmla="*/ 89 h 120"/>
                    <a:gd name="T2" fmla="*/ 10 w 55"/>
                    <a:gd name="T3" fmla="*/ 100 h 120"/>
                    <a:gd name="T4" fmla="*/ 6 w 55"/>
                    <a:gd name="T5" fmla="*/ 104 h 120"/>
                    <a:gd name="T6" fmla="*/ 1 w 55"/>
                    <a:gd name="T7" fmla="*/ 99 h 120"/>
                    <a:gd name="T8" fmla="*/ 3 w 55"/>
                    <a:gd name="T9" fmla="*/ 84 h 120"/>
                    <a:gd name="T10" fmla="*/ 14 w 55"/>
                    <a:gd name="T11" fmla="*/ 37 h 120"/>
                    <a:gd name="T12" fmla="*/ 22 w 55"/>
                    <a:gd name="T13" fmla="*/ 11 h 120"/>
                    <a:gd name="T14" fmla="*/ 26 w 55"/>
                    <a:gd name="T15" fmla="*/ 19 h 120"/>
                    <a:gd name="T16" fmla="*/ 20 w 55"/>
                    <a:gd name="T17" fmla="*/ 40 h 120"/>
                    <a:gd name="T18" fmla="*/ 27 w 55"/>
                    <a:gd name="T19" fmla="*/ 35 h 120"/>
                    <a:gd name="T20" fmla="*/ 35 w 55"/>
                    <a:gd name="T21" fmla="*/ 30 h 120"/>
                    <a:gd name="T22" fmla="*/ 33 w 55"/>
                    <a:gd name="T23" fmla="*/ 9 h 120"/>
                    <a:gd name="T24" fmla="*/ 28 w 55"/>
                    <a:gd name="T25" fmla="*/ 8 h 120"/>
                    <a:gd name="T26" fmla="*/ 19 w 55"/>
                    <a:gd name="T27" fmla="*/ 12 h 120"/>
                    <a:gd name="T28" fmla="*/ 12 w 55"/>
                    <a:gd name="T29" fmla="*/ 15 h 120"/>
                    <a:gd name="T30" fmla="*/ 9 w 55"/>
                    <a:gd name="T31" fmla="*/ 11 h 120"/>
                    <a:gd name="T32" fmla="*/ 11 w 55"/>
                    <a:gd name="T33" fmla="*/ 8 h 120"/>
                    <a:gd name="T34" fmla="*/ 31 w 55"/>
                    <a:gd name="T35" fmla="*/ 0 h 120"/>
                    <a:gd name="T36" fmla="*/ 45 w 55"/>
                    <a:gd name="T37" fmla="*/ 15 h 120"/>
                    <a:gd name="T38" fmla="*/ 44 w 55"/>
                    <a:gd name="T39" fmla="*/ 46 h 120"/>
                    <a:gd name="T40" fmla="*/ 48 w 55"/>
                    <a:gd name="T41" fmla="*/ 54 h 120"/>
                    <a:gd name="T42" fmla="*/ 48 w 55"/>
                    <a:gd name="T43" fmla="*/ 71 h 120"/>
                    <a:gd name="T44" fmla="*/ 44 w 55"/>
                    <a:gd name="T45" fmla="*/ 77 h 120"/>
                    <a:gd name="T46" fmla="*/ 44 w 55"/>
                    <a:gd name="T47" fmla="*/ 110 h 120"/>
                    <a:gd name="T48" fmla="*/ 44 w 55"/>
                    <a:gd name="T49" fmla="*/ 114 h 120"/>
                    <a:gd name="T50" fmla="*/ 41 w 55"/>
                    <a:gd name="T51" fmla="*/ 120 h 120"/>
                    <a:gd name="T52" fmla="*/ 32 w 55"/>
                    <a:gd name="T53" fmla="*/ 118 h 120"/>
                    <a:gd name="T54" fmla="*/ 13 w 55"/>
                    <a:gd name="T55" fmla="*/ 91 h 120"/>
                    <a:gd name="T56" fmla="*/ 12 w 55"/>
                    <a:gd name="T57" fmla="*/ 89 h 120"/>
                    <a:gd name="T58" fmla="*/ 11 w 55"/>
                    <a:gd name="T59" fmla="*/ 89 h 120"/>
                    <a:gd name="T60" fmla="*/ 24 w 55"/>
                    <a:gd name="T61" fmla="*/ 76 h 120"/>
                    <a:gd name="T62" fmla="*/ 23 w 55"/>
                    <a:gd name="T63" fmla="*/ 74 h 120"/>
                    <a:gd name="T64" fmla="*/ 27 w 55"/>
                    <a:gd name="T65" fmla="*/ 71 h 120"/>
                    <a:gd name="T66" fmla="*/ 33 w 55"/>
                    <a:gd name="T67" fmla="*/ 67 h 120"/>
                    <a:gd name="T68" fmla="*/ 32 w 55"/>
                    <a:gd name="T69" fmla="*/ 63 h 120"/>
                    <a:gd name="T70" fmla="*/ 22 w 55"/>
                    <a:gd name="T71" fmla="*/ 52 h 120"/>
                    <a:gd name="T72" fmla="*/ 18 w 55"/>
                    <a:gd name="T73" fmla="*/ 89 h 120"/>
                    <a:gd name="T74" fmla="*/ 33 w 55"/>
                    <a:gd name="T75" fmla="*/ 107 h 120"/>
                    <a:gd name="T76" fmla="*/ 35 w 55"/>
                    <a:gd name="T77" fmla="*/ 77 h 120"/>
                    <a:gd name="T78" fmla="*/ 31 w 55"/>
                    <a:gd name="T79" fmla="*/ 75 h 120"/>
                    <a:gd name="T80" fmla="*/ 24 w 55"/>
                    <a:gd name="T81" fmla="*/ 76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5" h="120">
                      <a:moveTo>
                        <a:pt x="11" y="89"/>
                      </a:moveTo>
                      <a:cubicBezTo>
                        <a:pt x="10" y="93"/>
                        <a:pt x="10" y="96"/>
                        <a:pt x="10" y="100"/>
                      </a:cubicBezTo>
                      <a:cubicBezTo>
                        <a:pt x="9" y="102"/>
                        <a:pt x="9" y="104"/>
                        <a:pt x="6" y="104"/>
                      </a:cubicBezTo>
                      <a:cubicBezTo>
                        <a:pt x="3" y="104"/>
                        <a:pt x="0" y="103"/>
                        <a:pt x="1" y="99"/>
                      </a:cubicBezTo>
                      <a:cubicBezTo>
                        <a:pt x="2" y="94"/>
                        <a:pt x="2" y="89"/>
                        <a:pt x="3" y="84"/>
                      </a:cubicBezTo>
                      <a:cubicBezTo>
                        <a:pt x="7" y="68"/>
                        <a:pt x="10" y="53"/>
                        <a:pt x="14" y="37"/>
                      </a:cubicBezTo>
                      <a:cubicBezTo>
                        <a:pt x="16" y="29"/>
                        <a:pt x="19" y="20"/>
                        <a:pt x="22" y="11"/>
                      </a:cubicBezTo>
                      <a:cubicBezTo>
                        <a:pt x="26" y="13"/>
                        <a:pt x="27" y="15"/>
                        <a:pt x="26" y="19"/>
                      </a:cubicBezTo>
                      <a:cubicBezTo>
                        <a:pt x="24" y="25"/>
                        <a:pt x="22" y="32"/>
                        <a:pt x="20" y="40"/>
                      </a:cubicBezTo>
                      <a:cubicBezTo>
                        <a:pt x="23" y="37"/>
                        <a:pt x="25" y="36"/>
                        <a:pt x="27" y="35"/>
                      </a:cubicBezTo>
                      <a:cubicBezTo>
                        <a:pt x="30" y="33"/>
                        <a:pt x="34" y="32"/>
                        <a:pt x="35" y="30"/>
                      </a:cubicBezTo>
                      <a:cubicBezTo>
                        <a:pt x="36" y="23"/>
                        <a:pt x="37" y="16"/>
                        <a:pt x="33" y="9"/>
                      </a:cubicBezTo>
                      <a:cubicBezTo>
                        <a:pt x="33" y="8"/>
                        <a:pt x="30" y="7"/>
                        <a:pt x="28" y="8"/>
                      </a:cubicBezTo>
                      <a:cubicBezTo>
                        <a:pt x="25" y="9"/>
                        <a:pt x="22" y="11"/>
                        <a:pt x="19" y="12"/>
                      </a:cubicBezTo>
                      <a:cubicBezTo>
                        <a:pt x="17" y="13"/>
                        <a:pt x="15" y="15"/>
                        <a:pt x="12" y="15"/>
                      </a:cubicBezTo>
                      <a:cubicBezTo>
                        <a:pt x="11" y="15"/>
                        <a:pt x="9" y="13"/>
                        <a:pt x="9" y="11"/>
                      </a:cubicBezTo>
                      <a:cubicBezTo>
                        <a:pt x="8" y="11"/>
                        <a:pt x="10" y="9"/>
                        <a:pt x="11" y="8"/>
                      </a:cubicBezTo>
                      <a:cubicBezTo>
                        <a:pt x="17" y="4"/>
                        <a:pt x="23" y="0"/>
                        <a:pt x="31" y="0"/>
                      </a:cubicBezTo>
                      <a:cubicBezTo>
                        <a:pt x="41" y="1"/>
                        <a:pt x="46" y="5"/>
                        <a:pt x="45" y="15"/>
                      </a:cubicBezTo>
                      <a:cubicBezTo>
                        <a:pt x="45" y="25"/>
                        <a:pt x="45" y="36"/>
                        <a:pt x="44" y="46"/>
                      </a:cubicBezTo>
                      <a:cubicBezTo>
                        <a:pt x="44" y="50"/>
                        <a:pt x="45" y="52"/>
                        <a:pt x="48" y="54"/>
                      </a:cubicBezTo>
                      <a:cubicBezTo>
                        <a:pt x="55" y="60"/>
                        <a:pt x="55" y="66"/>
                        <a:pt x="48" y="71"/>
                      </a:cubicBezTo>
                      <a:cubicBezTo>
                        <a:pt x="45" y="72"/>
                        <a:pt x="44" y="74"/>
                        <a:pt x="44" y="77"/>
                      </a:cubicBezTo>
                      <a:cubicBezTo>
                        <a:pt x="45" y="88"/>
                        <a:pt x="44" y="99"/>
                        <a:pt x="44" y="110"/>
                      </a:cubicBezTo>
                      <a:cubicBezTo>
                        <a:pt x="44" y="112"/>
                        <a:pt x="45" y="113"/>
                        <a:pt x="44" y="114"/>
                      </a:cubicBezTo>
                      <a:cubicBezTo>
                        <a:pt x="43" y="116"/>
                        <a:pt x="42" y="120"/>
                        <a:pt x="41" y="120"/>
                      </a:cubicBezTo>
                      <a:cubicBezTo>
                        <a:pt x="38" y="120"/>
                        <a:pt x="34" y="120"/>
                        <a:pt x="32" y="118"/>
                      </a:cubicBezTo>
                      <a:cubicBezTo>
                        <a:pt x="25" y="109"/>
                        <a:pt x="19" y="100"/>
                        <a:pt x="13" y="91"/>
                      </a:cubicBezTo>
                      <a:cubicBezTo>
                        <a:pt x="12" y="90"/>
                        <a:pt x="12" y="90"/>
                        <a:pt x="12" y="89"/>
                      </a:cubicBezTo>
                      <a:cubicBezTo>
                        <a:pt x="11" y="89"/>
                        <a:pt x="11" y="89"/>
                        <a:pt x="11" y="89"/>
                      </a:cubicBezTo>
                      <a:close/>
                      <a:moveTo>
                        <a:pt x="24" y="76"/>
                      </a:moveTo>
                      <a:cubicBezTo>
                        <a:pt x="23" y="75"/>
                        <a:pt x="23" y="75"/>
                        <a:pt x="23" y="74"/>
                      </a:cubicBezTo>
                      <a:cubicBezTo>
                        <a:pt x="24" y="73"/>
                        <a:pt x="26" y="72"/>
                        <a:pt x="27" y="71"/>
                      </a:cubicBezTo>
                      <a:cubicBezTo>
                        <a:pt x="29" y="70"/>
                        <a:pt x="31" y="69"/>
                        <a:pt x="33" y="67"/>
                      </a:cubicBezTo>
                      <a:cubicBezTo>
                        <a:pt x="35" y="66"/>
                        <a:pt x="35" y="63"/>
                        <a:pt x="32" y="63"/>
                      </a:cubicBezTo>
                      <a:cubicBezTo>
                        <a:pt x="27" y="61"/>
                        <a:pt x="24" y="58"/>
                        <a:pt x="22" y="52"/>
                      </a:cubicBezTo>
                      <a:cubicBezTo>
                        <a:pt x="17" y="65"/>
                        <a:pt x="13" y="77"/>
                        <a:pt x="18" y="89"/>
                      </a:cubicBezTo>
                      <a:cubicBezTo>
                        <a:pt x="21" y="97"/>
                        <a:pt x="27" y="101"/>
                        <a:pt x="33" y="107"/>
                      </a:cubicBezTo>
                      <a:cubicBezTo>
                        <a:pt x="34" y="97"/>
                        <a:pt x="34" y="87"/>
                        <a:pt x="35" y="77"/>
                      </a:cubicBezTo>
                      <a:cubicBezTo>
                        <a:pt x="35" y="77"/>
                        <a:pt x="32" y="75"/>
                        <a:pt x="31" y="75"/>
                      </a:cubicBezTo>
                      <a:cubicBezTo>
                        <a:pt x="29" y="75"/>
                        <a:pt x="26" y="76"/>
                        <a:pt x="24" y="7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7" name="组合 36"/>
              <p:cNvGrpSpPr/>
              <p:nvPr/>
            </p:nvGrpSpPr>
            <p:grpSpPr>
              <a:xfrm>
                <a:off x="2372715" y="161759"/>
                <a:ext cx="591521" cy="747103"/>
                <a:chOff x="6108700" y="2066926"/>
                <a:chExt cx="549275" cy="693738"/>
              </a:xfrm>
              <a:grpFill/>
            </p:grpSpPr>
            <p:sp>
              <p:nvSpPr>
                <p:cNvPr id="45" name="Freeform 13"/>
                <p:cNvSpPr>
                  <a:spLocks noEditPoints="1"/>
                </p:cNvSpPr>
                <p:nvPr/>
              </p:nvSpPr>
              <p:spPr bwMode="auto">
                <a:xfrm>
                  <a:off x="6108700" y="2066926"/>
                  <a:ext cx="549275" cy="655638"/>
                </a:xfrm>
                <a:custGeom>
                  <a:avLst/>
                  <a:gdLst>
                    <a:gd name="T0" fmla="*/ 54 w 128"/>
                    <a:gd name="T1" fmla="*/ 76 h 154"/>
                    <a:gd name="T2" fmla="*/ 66 w 128"/>
                    <a:gd name="T3" fmla="*/ 53 h 154"/>
                    <a:gd name="T4" fmla="*/ 49 w 128"/>
                    <a:gd name="T5" fmla="*/ 47 h 154"/>
                    <a:gd name="T6" fmla="*/ 64 w 128"/>
                    <a:gd name="T7" fmla="*/ 44 h 154"/>
                    <a:gd name="T8" fmla="*/ 83 w 128"/>
                    <a:gd name="T9" fmla="*/ 6 h 154"/>
                    <a:gd name="T10" fmla="*/ 91 w 128"/>
                    <a:gd name="T11" fmla="*/ 11 h 154"/>
                    <a:gd name="T12" fmla="*/ 96 w 128"/>
                    <a:gd name="T13" fmla="*/ 36 h 154"/>
                    <a:gd name="T14" fmla="*/ 106 w 128"/>
                    <a:gd name="T15" fmla="*/ 41 h 154"/>
                    <a:gd name="T16" fmla="*/ 82 w 128"/>
                    <a:gd name="T17" fmla="*/ 50 h 154"/>
                    <a:gd name="T18" fmla="*/ 71 w 128"/>
                    <a:gd name="T19" fmla="*/ 65 h 154"/>
                    <a:gd name="T20" fmla="*/ 110 w 128"/>
                    <a:gd name="T21" fmla="*/ 74 h 154"/>
                    <a:gd name="T22" fmla="*/ 101 w 128"/>
                    <a:gd name="T23" fmla="*/ 87 h 154"/>
                    <a:gd name="T24" fmla="*/ 111 w 128"/>
                    <a:gd name="T25" fmla="*/ 98 h 154"/>
                    <a:gd name="T26" fmla="*/ 92 w 128"/>
                    <a:gd name="T27" fmla="*/ 104 h 154"/>
                    <a:gd name="T28" fmla="*/ 86 w 128"/>
                    <a:gd name="T29" fmla="*/ 116 h 154"/>
                    <a:gd name="T30" fmla="*/ 124 w 128"/>
                    <a:gd name="T31" fmla="*/ 112 h 154"/>
                    <a:gd name="T32" fmla="*/ 120 w 128"/>
                    <a:gd name="T33" fmla="*/ 122 h 154"/>
                    <a:gd name="T34" fmla="*/ 111 w 128"/>
                    <a:gd name="T35" fmla="*/ 144 h 154"/>
                    <a:gd name="T36" fmla="*/ 105 w 128"/>
                    <a:gd name="T37" fmla="*/ 153 h 154"/>
                    <a:gd name="T38" fmla="*/ 55 w 128"/>
                    <a:gd name="T39" fmla="*/ 129 h 154"/>
                    <a:gd name="T40" fmla="*/ 53 w 128"/>
                    <a:gd name="T41" fmla="*/ 121 h 154"/>
                    <a:gd name="T42" fmla="*/ 61 w 128"/>
                    <a:gd name="T43" fmla="*/ 125 h 154"/>
                    <a:gd name="T44" fmla="*/ 94 w 128"/>
                    <a:gd name="T45" fmla="*/ 140 h 154"/>
                    <a:gd name="T46" fmla="*/ 85 w 128"/>
                    <a:gd name="T47" fmla="*/ 127 h 154"/>
                    <a:gd name="T48" fmla="*/ 71 w 128"/>
                    <a:gd name="T49" fmla="*/ 108 h 154"/>
                    <a:gd name="T50" fmla="*/ 52 w 128"/>
                    <a:gd name="T51" fmla="*/ 113 h 154"/>
                    <a:gd name="T52" fmla="*/ 38 w 128"/>
                    <a:gd name="T53" fmla="*/ 97 h 154"/>
                    <a:gd name="T54" fmla="*/ 51 w 128"/>
                    <a:gd name="T55" fmla="*/ 97 h 154"/>
                    <a:gd name="T56" fmla="*/ 34 w 128"/>
                    <a:gd name="T57" fmla="*/ 93 h 154"/>
                    <a:gd name="T58" fmla="*/ 35 w 128"/>
                    <a:gd name="T59" fmla="*/ 105 h 154"/>
                    <a:gd name="T60" fmla="*/ 26 w 128"/>
                    <a:gd name="T61" fmla="*/ 154 h 154"/>
                    <a:gd name="T62" fmla="*/ 20 w 128"/>
                    <a:gd name="T63" fmla="*/ 118 h 154"/>
                    <a:gd name="T64" fmla="*/ 0 w 128"/>
                    <a:gd name="T65" fmla="*/ 103 h 154"/>
                    <a:gd name="T66" fmla="*/ 19 w 128"/>
                    <a:gd name="T67" fmla="*/ 72 h 154"/>
                    <a:gd name="T68" fmla="*/ 25 w 128"/>
                    <a:gd name="T69" fmla="*/ 51 h 154"/>
                    <a:gd name="T70" fmla="*/ 39 w 128"/>
                    <a:gd name="T71" fmla="*/ 14 h 154"/>
                    <a:gd name="T72" fmla="*/ 51 w 128"/>
                    <a:gd name="T73" fmla="*/ 24 h 154"/>
                    <a:gd name="T74" fmla="*/ 39 w 128"/>
                    <a:gd name="T75" fmla="*/ 44 h 154"/>
                    <a:gd name="T76" fmla="*/ 48 w 128"/>
                    <a:gd name="T77" fmla="*/ 73 h 154"/>
                    <a:gd name="T78" fmla="*/ 81 w 128"/>
                    <a:gd name="T79" fmla="*/ 90 h 154"/>
                    <a:gd name="T80" fmla="*/ 92 w 128"/>
                    <a:gd name="T81" fmla="*/ 71 h 154"/>
                    <a:gd name="T82" fmla="*/ 81 w 128"/>
                    <a:gd name="T83" fmla="*/ 80 h 154"/>
                    <a:gd name="T84" fmla="*/ 76 w 128"/>
                    <a:gd name="T85" fmla="*/ 73 h 154"/>
                    <a:gd name="T86" fmla="*/ 67 w 128"/>
                    <a:gd name="T87" fmla="*/ 79 h 154"/>
                    <a:gd name="T88" fmla="*/ 76 w 128"/>
                    <a:gd name="T89" fmla="*/ 73 h 154"/>
                    <a:gd name="T90" fmla="*/ 56 w 128"/>
                    <a:gd name="T91" fmla="*/ 88 h 154"/>
                    <a:gd name="T92" fmla="*/ 63 w 128"/>
                    <a:gd name="T93" fmla="*/ 81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28" h="154">
                      <a:moveTo>
                        <a:pt x="48" y="73"/>
                      </a:moveTo>
                      <a:cubicBezTo>
                        <a:pt x="50" y="74"/>
                        <a:pt x="52" y="75"/>
                        <a:pt x="54" y="76"/>
                      </a:cubicBezTo>
                      <a:cubicBezTo>
                        <a:pt x="57" y="74"/>
                        <a:pt x="60" y="72"/>
                        <a:pt x="63" y="70"/>
                      </a:cubicBezTo>
                      <a:cubicBezTo>
                        <a:pt x="58" y="63"/>
                        <a:pt x="65" y="59"/>
                        <a:pt x="66" y="53"/>
                      </a:cubicBezTo>
                      <a:cubicBezTo>
                        <a:pt x="63" y="53"/>
                        <a:pt x="59" y="53"/>
                        <a:pt x="56" y="52"/>
                      </a:cubicBezTo>
                      <a:cubicBezTo>
                        <a:pt x="54" y="51"/>
                        <a:pt x="51" y="49"/>
                        <a:pt x="49" y="47"/>
                      </a:cubicBezTo>
                      <a:cubicBezTo>
                        <a:pt x="49" y="46"/>
                        <a:pt x="50" y="46"/>
                        <a:pt x="50" y="46"/>
                      </a:cubicBezTo>
                      <a:cubicBezTo>
                        <a:pt x="55" y="45"/>
                        <a:pt x="59" y="45"/>
                        <a:pt x="64" y="44"/>
                      </a:cubicBezTo>
                      <a:cubicBezTo>
                        <a:pt x="68" y="44"/>
                        <a:pt x="70" y="42"/>
                        <a:pt x="71" y="38"/>
                      </a:cubicBezTo>
                      <a:cubicBezTo>
                        <a:pt x="75" y="27"/>
                        <a:pt x="79" y="16"/>
                        <a:pt x="83" y="6"/>
                      </a:cubicBezTo>
                      <a:cubicBezTo>
                        <a:pt x="84" y="3"/>
                        <a:pt x="84" y="0"/>
                        <a:pt x="88" y="2"/>
                      </a:cubicBezTo>
                      <a:cubicBezTo>
                        <a:pt x="92" y="4"/>
                        <a:pt x="94" y="9"/>
                        <a:pt x="91" y="11"/>
                      </a:cubicBezTo>
                      <a:cubicBezTo>
                        <a:pt x="83" y="19"/>
                        <a:pt x="83" y="30"/>
                        <a:pt x="80" y="41"/>
                      </a:cubicBezTo>
                      <a:cubicBezTo>
                        <a:pt x="85" y="39"/>
                        <a:pt x="91" y="37"/>
                        <a:pt x="96" y="36"/>
                      </a:cubicBezTo>
                      <a:cubicBezTo>
                        <a:pt x="98" y="35"/>
                        <a:pt x="101" y="35"/>
                        <a:pt x="102" y="36"/>
                      </a:cubicBezTo>
                      <a:cubicBezTo>
                        <a:pt x="104" y="37"/>
                        <a:pt x="106" y="39"/>
                        <a:pt x="106" y="41"/>
                      </a:cubicBezTo>
                      <a:cubicBezTo>
                        <a:pt x="106" y="42"/>
                        <a:pt x="105" y="44"/>
                        <a:pt x="103" y="44"/>
                      </a:cubicBezTo>
                      <a:cubicBezTo>
                        <a:pt x="96" y="46"/>
                        <a:pt x="89" y="48"/>
                        <a:pt x="82" y="50"/>
                      </a:cubicBezTo>
                      <a:cubicBezTo>
                        <a:pt x="78" y="50"/>
                        <a:pt x="77" y="51"/>
                        <a:pt x="76" y="54"/>
                      </a:cubicBezTo>
                      <a:cubicBezTo>
                        <a:pt x="74" y="58"/>
                        <a:pt x="73" y="61"/>
                        <a:pt x="71" y="65"/>
                      </a:cubicBezTo>
                      <a:cubicBezTo>
                        <a:pt x="82" y="63"/>
                        <a:pt x="92" y="62"/>
                        <a:pt x="102" y="66"/>
                      </a:cubicBezTo>
                      <a:cubicBezTo>
                        <a:pt x="106" y="67"/>
                        <a:pt x="110" y="69"/>
                        <a:pt x="110" y="74"/>
                      </a:cubicBezTo>
                      <a:cubicBezTo>
                        <a:pt x="111" y="79"/>
                        <a:pt x="109" y="83"/>
                        <a:pt x="104" y="85"/>
                      </a:cubicBezTo>
                      <a:cubicBezTo>
                        <a:pt x="103" y="85"/>
                        <a:pt x="102" y="86"/>
                        <a:pt x="101" y="87"/>
                      </a:cubicBezTo>
                      <a:cubicBezTo>
                        <a:pt x="103" y="88"/>
                        <a:pt x="105" y="88"/>
                        <a:pt x="106" y="89"/>
                      </a:cubicBezTo>
                      <a:cubicBezTo>
                        <a:pt x="110" y="91"/>
                        <a:pt x="112" y="94"/>
                        <a:pt x="111" y="98"/>
                      </a:cubicBezTo>
                      <a:cubicBezTo>
                        <a:pt x="110" y="102"/>
                        <a:pt x="107" y="103"/>
                        <a:pt x="104" y="103"/>
                      </a:cubicBezTo>
                      <a:cubicBezTo>
                        <a:pt x="100" y="103"/>
                        <a:pt x="96" y="104"/>
                        <a:pt x="92" y="104"/>
                      </a:cubicBezTo>
                      <a:cubicBezTo>
                        <a:pt x="86" y="105"/>
                        <a:pt x="81" y="111"/>
                        <a:pt x="82" y="117"/>
                      </a:cubicBezTo>
                      <a:cubicBezTo>
                        <a:pt x="83" y="117"/>
                        <a:pt x="85" y="117"/>
                        <a:pt x="86" y="116"/>
                      </a:cubicBezTo>
                      <a:cubicBezTo>
                        <a:pt x="95" y="111"/>
                        <a:pt x="104" y="109"/>
                        <a:pt x="114" y="109"/>
                      </a:cubicBezTo>
                      <a:cubicBezTo>
                        <a:pt x="118" y="110"/>
                        <a:pt x="121" y="111"/>
                        <a:pt x="124" y="112"/>
                      </a:cubicBezTo>
                      <a:cubicBezTo>
                        <a:pt x="128" y="114"/>
                        <a:pt x="128" y="117"/>
                        <a:pt x="126" y="120"/>
                      </a:cubicBezTo>
                      <a:cubicBezTo>
                        <a:pt x="125" y="123"/>
                        <a:pt x="122" y="123"/>
                        <a:pt x="120" y="122"/>
                      </a:cubicBezTo>
                      <a:cubicBezTo>
                        <a:pt x="111" y="118"/>
                        <a:pt x="104" y="120"/>
                        <a:pt x="97" y="123"/>
                      </a:cubicBezTo>
                      <a:cubicBezTo>
                        <a:pt x="101" y="130"/>
                        <a:pt x="106" y="137"/>
                        <a:pt x="111" y="144"/>
                      </a:cubicBezTo>
                      <a:cubicBezTo>
                        <a:pt x="112" y="146"/>
                        <a:pt x="112" y="150"/>
                        <a:pt x="111" y="152"/>
                      </a:cubicBezTo>
                      <a:cubicBezTo>
                        <a:pt x="111" y="153"/>
                        <a:pt x="107" y="153"/>
                        <a:pt x="105" y="153"/>
                      </a:cubicBezTo>
                      <a:cubicBezTo>
                        <a:pt x="91" y="150"/>
                        <a:pt x="77" y="146"/>
                        <a:pt x="66" y="138"/>
                      </a:cubicBezTo>
                      <a:cubicBezTo>
                        <a:pt x="62" y="135"/>
                        <a:pt x="59" y="132"/>
                        <a:pt x="55" y="129"/>
                      </a:cubicBezTo>
                      <a:cubicBezTo>
                        <a:pt x="54" y="128"/>
                        <a:pt x="53" y="127"/>
                        <a:pt x="53" y="126"/>
                      </a:cubicBezTo>
                      <a:cubicBezTo>
                        <a:pt x="53" y="124"/>
                        <a:pt x="53" y="122"/>
                        <a:pt x="53" y="121"/>
                      </a:cubicBezTo>
                      <a:cubicBezTo>
                        <a:pt x="55" y="121"/>
                        <a:pt x="57" y="121"/>
                        <a:pt x="58" y="121"/>
                      </a:cubicBezTo>
                      <a:cubicBezTo>
                        <a:pt x="59" y="122"/>
                        <a:pt x="60" y="123"/>
                        <a:pt x="61" y="125"/>
                      </a:cubicBezTo>
                      <a:cubicBezTo>
                        <a:pt x="70" y="134"/>
                        <a:pt x="80" y="139"/>
                        <a:pt x="92" y="140"/>
                      </a:cubicBezTo>
                      <a:cubicBezTo>
                        <a:pt x="93" y="140"/>
                        <a:pt x="93" y="140"/>
                        <a:pt x="94" y="140"/>
                      </a:cubicBezTo>
                      <a:cubicBezTo>
                        <a:pt x="92" y="136"/>
                        <a:pt x="90" y="132"/>
                        <a:pt x="88" y="128"/>
                      </a:cubicBezTo>
                      <a:cubicBezTo>
                        <a:pt x="88" y="128"/>
                        <a:pt x="86" y="127"/>
                        <a:pt x="85" y="127"/>
                      </a:cubicBezTo>
                      <a:cubicBezTo>
                        <a:pt x="71" y="126"/>
                        <a:pt x="70" y="124"/>
                        <a:pt x="71" y="111"/>
                      </a:cubicBezTo>
                      <a:cubicBezTo>
                        <a:pt x="71" y="110"/>
                        <a:pt x="71" y="109"/>
                        <a:pt x="71" y="108"/>
                      </a:cubicBezTo>
                      <a:cubicBezTo>
                        <a:pt x="68" y="109"/>
                        <a:pt x="65" y="109"/>
                        <a:pt x="62" y="110"/>
                      </a:cubicBezTo>
                      <a:cubicBezTo>
                        <a:pt x="59" y="111"/>
                        <a:pt x="55" y="112"/>
                        <a:pt x="52" y="113"/>
                      </a:cubicBezTo>
                      <a:cubicBezTo>
                        <a:pt x="48" y="114"/>
                        <a:pt x="44" y="115"/>
                        <a:pt x="41" y="111"/>
                      </a:cubicBezTo>
                      <a:cubicBezTo>
                        <a:pt x="37" y="107"/>
                        <a:pt x="37" y="102"/>
                        <a:pt x="38" y="97"/>
                      </a:cubicBezTo>
                      <a:cubicBezTo>
                        <a:pt x="38" y="96"/>
                        <a:pt x="40" y="96"/>
                        <a:pt x="42" y="96"/>
                      </a:cubicBezTo>
                      <a:cubicBezTo>
                        <a:pt x="45" y="96"/>
                        <a:pt x="48" y="96"/>
                        <a:pt x="51" y="97"/>
                      </a:cubicBezTo>
                      <a:cubicBezTo>
                        <a:pt x="48" y="90"/>
                        <a:pt x="46" y="84"/>
                        <a:pt x="43" y="78"/>
                      </a:cubicBezTo>
                      <a:cubicBezTo>
                        <a:pt x="40" y="83"/>
                        <a:pt x="37" y="88"/>
                        <a:pt x="34" y="93"/>
                      </a:cubicBezTo>
                      <a:cubicBezTo>
                        <a:pt x="33" y="94"/>
                        <a:pt x="33" y="96"/>
                        <a:pt x="34" y="98"/>
                      </a:cubicBezTo>
                      <a:cubicBezTo>
                        <a:pt x="34" y="100"/>
                        <a:pt x="35" y="103"/>
                        <a:pt x="35" y="105"/>
                      </a:cubicBezTo>
                      <a:cubicBezTo>
                        <a:pt x="32" y="121"/>
                        <a:pt x="29" y="136"/>
                        <a:pt x="27" y="151"/>
                      </a:cubicBezTo>
                      <a:cubicBezTo>
                        <a:pt x="26" y="152"/>
                        <a:pt x="26" y="153"/>
                        <a:pt x="26" y="154"/>
                      </a:cubicBezTo>
                      <a:cubicBezTo>
                        <a:pt x="17" y="153"/>
                        <a:pt x="14" y="149"/>
                        <a:pt x="15" y="141"/>
                      </a:cubicBezTo>
                      <a:cubicBezTo>
                        <a:pt x="17" y="134"/>
                        <a:pt x="18" y="126"/>
                        <a:pt x="20" y="118"/>
                      </a:cubicBezTo>
                      <a:cubicBezTo>
                        <a:pt x="15" y="123"/>
                        <a:pt x="12" y="122"/>
                        <a:pt x="7" y="118"/>
                      </a:cubicBezTo>
                      <a:cubicBezTo>
                        <a:pt x="3" y="114"/>
                        <a:pt x="0" y="109"/>
                        <a:pt x="0" y="103"/>
                      </a:cubicBezTo>
                      <a:cubicBezTo>
                        <a:pt x="0" y="102"/>
                        <a:pt x="1" y="101"/>
                        <a:pt x="1" y="100"/>
                      </a:cubicBezTo>
                      <a:cubicBezTo>
                        <a:pt x="7" y="91"/>
                        <a:pt x="14" y="82"/>
                        <a:pt x="19" y="72"/>
                      </a:cubicBezTo>
                      <a:cubicBezTo>
                        <a:pt x="22" y="67"/>
                        <a:pt x="24" y="61"/>
                        <a:pt x="26" y="55"/>
                      </a:cubicBezTo>
                      <a:cubicBezTo>
                        <a:pt x="27" y="54"/>
                        <a:pt x="25" y="53"/>
                        <a:pt x="25" y="51"/>
                      </a:cubicBezTo>
                      <a:cubicBezTo>
                        <a:pt x="18" y="43"/>
                        <a:pt x="18" y="39"/>
                        <a:pt x="23" y="30"/>
                      </a:cubicBezTo>
                      <a:cubicBezTo>
                        <a:pt x="27" y="23"/>
                        <a:pt x="32" y="17"/>
                        <a:pt x="39" y="14"/>
                      </a:cubicBezTo>
                      <a:cubicBezTo>
                        <a:pt x="45" y="11"/>
                        <a:pt x="50" y="12"/>
                        <a:pt x="53" y="16"/>
                      </a:cubicBezTo>
                      <a:cubicBezTo>
                        <a:pt x="56" y="20"/>
                        <a:pt x="56" y="22"/>
                        <a:pt x="51" y="24"/>
                      </a:cubicBezTo>
                      <a:cubicBezTo>
                        <a:pt x="44" y="26"/>
                        <a:pt x="41" y="31"/>
                        <a:pt x="37" y="36"/>
                      </a:cubicBezTo>
                      <a:cubicBezTo>
                        <a:pt x="36" y="39"/>
                        <a:pt x="36" y="42"/>
                        <a:pt x="39" y="44"/>
                      </a:cubicBezTo>
                      <a:cubicBezTo>
                        <a:pt x="41" y="45"/>
                        <a:pt x="42" y="47"/>
                        <a:pt x="43" y="48"/>
                      </a:cubicBezTo>
                      <a:cubicBezTo>
                        <a:pt x="52" y="58"/>
                        <a:pt x="54" y="62"/>
                        <a:pt x="48" y="73"/>
                      </a:cubicBezTo>
                      <a:close/>
                      <a:moveTo>
                        <a:pt x="79" y="89"/>
                      </a:moveTo>
                      <a:cubicBezTo>
                        <a:pt x="80" y="89"/>
                        <a:pt x="80" y="90"/>
                        <a:pt x="81" y="90"/>
                      </a:cubicBezTo>
                      <a:cubicBezTo>
                        <a:pt x="85" y="86"/>
                        <a:pt x="90" y="81"/>
                        <a:pt x="95" y="76"/>
                      </a:cubicBezTo>
                      <a:cubicBezTo>
                        <a:pt x="97" y="73"/>
                        <a:pt x="95" y="71"/>
                        <a:pt x="92" y="71"/>
                      </a:cubicBezTo>
                      <a:cubicBezTo>
                        <a:pt x="88" y="71"/>
                        <a:pt x="85" y="71"/>
                        <a:pt x="81" y="71"/>
                      </a:cubicBezTo>
                      <a:cubicBezTo>
                        <a:pt x="81" y="75"/>
                        <a:pt x="81" y="77"/>
                        <a:pt x="81" y="80"/>
                      </a:cubicBezTo>
                      <a:cubicBezTo>
                        <a:pt x="81" y="83"/>
                        <a:pt x="80" y="86"/>
                        <a:pt x="79" y="89"/>
                      </a:cubicBezTo>
                      <a:close/>
                      <a:moveTo>
                        <a:pt x="76" y="73"/>
                      </a:moveTo>
                      <a:cubicBezTo>
                        <a:pt x="73" y="74"/>
                        <a:pt x="71" y="75"/>
                        <a:pt x="69" y="77"/>
                      </a:cubicBezTo>
                      <a:cubicBezTo>
                        <a:pt x="68" y="77"/>
                        <a:pt x="67" y="78"/>
                        <a:pt x="67" y="79"/>
                      </a:cubicBezTo>
                      <a:cubicBezTo>
                        <a:pt x="67" y="84"/>
                        <a:pt x="68" y="88"/>
                        <a:pt x="68" y="92"/>
                      </a:cubicBezTo>
                      <a:cubicBezTo>
                        <a:pt x="74" y="91"/>
                        <a:pt x="77" y="83"/>
                        <a:pt x="76" y="73"/>
                      </a:cubicBezTo>
                      <a:close/>
                      <a:moveTo>
                        <a:pt x="63" y="81"/>
                      </a:moveTo>
                      <a:cubicBezTo>
                        <a:pt x="55" y="84"/>
                        <a:pt x="54" y="85"/>
                        <a:pt x="56" y="88"/>
                      </a:cubicBezTo>
                      <a:cubicBezTo>
                        <a:pt x="58" y="94"/>
                        <a:pt x="60" y="95"/>
                        <a:pt x="65" y="93"/>
                      </a:cubicBezTo>
                      <a:cubicBezTo>
                        <a:pt x="64" y="89"/>
                        <a:pt x="63" y="85"/>
                        <a:pt x="63"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6" name="Freeform 14"/>
                <p:cNvSpPr/>
                <p:nvPr/>
              </p:nvSpPr>
              <p:spPr bwMode="auto">
                <a:xfrm>
                  <a:off x="6259513" y="2578101"/>
                  <a:ext cx="68263" cy="182563"/>
                </a:xfrm>
                <a:custGeom>
                  <a:avLst/>
                  <a:gdLst>
                    <a:gd name="T0" fmla="*/ 9 w 16"/>
                    <a:gd name="T1" fmla="*/ 0 h 43"/>
                    <a:gd name="T2" fmla="*/ 15 w 16"/>
                    <a:gd name="T3" fmla="*/ 11 h 43"/>
                    <a:gd name="T4" fmla="*/ 9 w 16"/>
                    <a:gd name="T5" fmla="*/ 43 h 43"/>
                    <a:gd name="T6" fmla="*/ 2 w 16"/>
                    <a:gd name="T7" fmla="*/ 39 h 43"/>
                    <a:gd name="T8" fmla="*/ 0 w 16"/>
                    <a:gd name="T9" fmla="*/ 35 h 43"/>
                    <a:gd name="T10" fmla="*/ 9 w 16"/>
                    <a:gd name="T11" fmla="*/ 0 h 43"/>
                  </a:gdLst>
                  <a:ahLst/>
                  <a:cxnLst>
                    <a:cxn ang="0">
                      <a:pos x="T0" y="T1"/>
                    </a:cxn>
                    <a:cxn ang="0">
                      <a:pos x="T2" y="T3"/>
                    </a:cxn>
                    <a:cxn ang="0">
                      <a:pos x="T4" y="T5"/>
                    </a:cxn>
                    <a:cxn ang="0">
                      <a:pos x="T6" y="T7"/>
                    </a:cxn>
                    <a:cxn ang="0">
                      <a:pos x="T8" y="T9"/>
                    </a:cxn>
                    <a:cxn ang="0">
                      <a:pos x="T10" y="T11"/>
                    </a:cxn>
                  </a:cxnLst>
                  <a:rect l="0" t="0" r="r" b="b"/>
                  <a:pathLst>
                    <a:path w="16" h="43">
                      <a:moveTo>
                        <a:pt x="9" y="0"/>
                      </a:moveTo>
                      <a:cubicBezTo>
                        <a:pt x="15" y="3"/>
                        <a:pt x="16" y="6"/>
                        <a:pt x="15" y="11"/>
                      </a:cubicBezTo>
                      <a:cubicBezTo>
                        <a:pt x="12" y="21"/>
                        <a:pt x="11" y="32"/>
                        <a:pt x="9" y="43"/>
                      </a:cubicBezTo>
                      <a:cubicBezTo>
                        <a:pt x="6" y="41"/>
                        <a:pt x="4" y="40"/>
                        <a:pt x="2" y="39"/>
                      </a:cubicBezTo>
                      <a:cubicBezTo>
                        <a:pt x="1" y="38"/>
                        <a:pt x="0" y="37"/>
                        <a:pt x="0" y="35"/>
                      </a:cubicBezTo>
                      <a:cubicBezTo>
                        <a:pt x="3" y="24"/>
                        <a:pt x="6" y="12"/>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8" name="组合 37"/>
              <p:cNvGrpSpPr/>
              <p:nvPr/>
            </p:nvGrpSpPr>
            <p:grpSpPr>
              <a:xfrm>
                <a:off x="3173775" y="375308"/>
                <a:ext cx="396626" cy="341923"/>
                <a:chOff x="6186488" y="2930526"/>
                <a:chExt cx="368300" cy="317500"/>
              </a:xfrm>
              <a:grpFill/>
            </p:grpSpPr>
            <p:sp>
              <p:nvSpPr>
                <p:cNvPr id="42" name="Freeform 18"/>
                <p:cNvSpPr/>
                <p:nvPr/>
              </p:nvSpPr>
              <p:spPr bwMode="auto">
                <a:xfrm>
                  <a:off x="6310313" y="2930526"/>
                  <a:ext cx="244475" cy="317500"/>
                </a:xfrm>
                <a:custGeom>
                  <a:avLst/>
                  <a:gdLst>
                    <a:gd name="T0" fmla="*/ 49 w 57"/>
                    <a:gd name="T1" fmla="*/ 74 h 75"/>
                    <a:gd name="T2" fmla="*/ 40 w 57"/>
                    <a:gd name="T3" fmla="*/ 67 h 75"/>
                    <a:gd name="T4" fmla="*/ 33 w 57"/>
                    <a:gd name="T5" fmla="*/ 48 h 75"/>
                    <a:gd name="T6" fmla="*/ 27 w 57"/>
                    <a:gd name="T7" fmla="*/ 46 h 75"/>
                    <a:gd name="T8" fmla="*/ 11 w 57"/>
                    <a:gd name="T9" fmla="*/ 60 h 75"/>
                    <a:gd name="T10" fmla="*/ 5 w 57"/>
                    <a:gd name="T11" fmla="*/ 60 h 75"/>
                    <a:gd name="T12" fmla="*/ 6 w 57"/>
                    <a:gd name="T13" fmla="*/ 46 h 75"/>
                    <a:gd name="T14" fmla="*/ 27 w 57"/>
                    <a:gd name="T15" fmla="*/ 26 h 75"/>
                    <a:gd name="T16" fmla="*/ 40 w 57"/>
                    <a:gd name="T17" fmla="*/ 10 h 75"/>
                    <a:gd name="T18" fmla="*/ 41 w 57"/>
                    <a:gd name="T19" fmla="*/ 6 h 75"/>
                    <a:gd name="T20" fmla="*/ 45 w 57"/>
                    <a:gd name="T21" fmla="*/ 0 h 75"/>
                    <a:gd name="T22" fmla="*/ 53 w 57"/>
                    <a:gd name="T23" fmla="*/ 3 h 75"/>
                    <a:gd name="T24" fmla="*/ 53 w 57"/>
                    <a:gd name="T25" fmla="*/ 20 h 75"/>
                    <a:gd name="T26" fmla="*/ 37 w 57"/>
                    <a:gd name="T27" fmla="*/ 38 h 75"/>
                    <a:gd name="T28" fmla="*/ 49 w 57"/>
                    <a:gd name="T29" fmla="*/ 74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7" h="75">
                      <a:moveTo>
                        <a:pt x="49" y="74"/>
                      </a:moveTo>
                      <a:cubicBezTo>
                        <a:pt x="43" y="75"/>
                        <a:pt x="41" y="72"/>
                        <a:pt x="40" y="67"/>
                      </a:cubicBezTo>
                      <a:cubicBezTo>
                        <a:pt x="38" y="61"/>
                        <a:pt x="35" y="54"/>
                        <a:pt x="33" y="48"/>
                      </a:cubicBezTo>
                      <a:cubicBezTo>
                        <a:pt x="32" y="45"/>
                        <a:pt x="30" y="44"/>
                        <a:pt x="27" y="46"/>
                      </a:cubicBezTo>
                      <a:cubicBezTo>
                        <a:pt x="22" y="51"/>
                        <a:pt x="16" y="55"/>
                        <a:pt x="11" y="60"/>
                      </a:cubicBezTo>
                      <a:cubicBezTo>
                        <a:pt x="8" y="63"/>
                        <a:pt x="7" y="62"/>
                        <a:pt x="5" y="60"/>
                      </a:cubicBezTo>
                      <a:cubicBezTo>
                        <a:pt x="0" y="54"/>
                        <a:pt x="0" y="51"/>
                        <a:pt x="6" y="46"/>
                      </a:cubicBezTo>
                      <a:cubicBezTo>
                        <a:pt x="13" y="39"/>
                        <a:pt x="20" y="33"/>
                        <a:pt x="27" y="26"/>
                      </a:cubicBezTo>
                      <a:cubicBezTo>
                        <a:pt x="32" y="21"/>
                        <a:pt x="36" y="15"/>
                        <a:pt x="40" y="10"/>
                      </a:cubicBezTo>
                      <a:cubicBezTo>
                        <a:pt x="40" y="9"/>
                        <a:pt x="41" y="7"/>
                        <a:pt x="41" y="6"/>
                      </a:cubicBezTo>
                      <a:cubicBezTo>
                        <a:pt x="40" y="3"/>
                        <a:pt x="42" y="0"/>
                        <a:pt x="45" y="0"/>
                      </a:cubicBezTo>
                      <a:cubicBezTo>
                        <a:pt x="48" y="0"/>
                        <a:pt x="51" y="1"/>
                        <a:pt x="53" y="3"/>
                      </a:cubicBezTo>
                      <a:cubicBezTo>
                        <a:pt x="57" y="6"/>
                        <a:pt x="57" y="16"/>
                        <a:pt x="53" y="20"/>
                      </a:cubicBezTo>
                      <a:cubicBezTo>
                        <a:pt x="48" y="26"/>
                        <a:pt x="42" y="32"/>
                        <a:pt x="37" y="38"/>
                      </a:cubicBezTo>
                      <a:cubicBezTo>
                        <a:pt x="44" y="49"/>
                        <a:pt x="49" y="61"/>
                        <a:pt x="49"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3" name="Freeform 19"/>
                <p:cNvSpPr/>
                <p:nvPr/>
              </p:nvSpPr>
              <p:spPr bwMode="auto">
                <a:xfrm>
                  <a:off x="6186488" y="3009901"/>
                  <a:ext cx="123825" cy="234950"/>
                </a:xfrm>
                <a:custGeom>
                  <a:avLst/>
                  <a:gdLst>
                    <a:gd name="T0" fmla="*/ 12 w 29"/>
                    <a:gd name="T1" fmla="*/ 30 h 55"/>
                    <a:gd name="T2" fmla="*/ 20 w 29"/>
                    <a:gd name="T3" fmla="*/ 7 h 55"/>
                    <a:gd name="T4" fmla="*/ 25 w 29"/>
                    <a:gd name="T5" fmla="*/ 1 h 55"/>
                    <a:gd name="T6" fmla="*/ 26 w 29"/>
                    <a:gd name="T7" fmla="*/ 9 h 55"/>
                    <a:gd name="T8" fmla="*/ 16 w 29"/>
                    <a:gd name="T9" fmla="*/ 39 h 55"/>
                    <a:gd name="T10" fmla="*/ 13 w 29"/>
                    <a:gd name="T11" fmla="*/ 52 h 55"/>
                    <a:gd name="T12" fmla="*/ 7 w 29"/>
                    <a:gd name="T13" fmla="*/ 54 h 55"/>
                    <a:gd name="T14" fmla="*/ 2 w 29"/>
                    <a:gd name="T15" fmla="*/ 41 h 55"/>
                    <a:gd name="T16" fmla="*/ 3 w 29"/>
                    <a:gd name="T17" fmla="*/ 32 h 55"/>
                    <a:gd name="T18" fmla="*/ 2 w 29"/>
                    <a:gd name="T19" fmla="*/ 6 h 55"/>
                    <a:gd name="T20" fmla="*/ 6 w 29"/>
                    <a:gd name="T21" fmla="*/ 5 h 55"/>
                    <a:gd name="T22" fmla="*/ 10 w 29"/>
                    <a:gd name="T23" fmla="*/ 14 h 55"/>
                    <a:gd name="T24" fmla="*/ 11 w 29"/>
                    <a:gd name="T25" fmla="*/ 30 h 55"/>
                    <a:gd name="T26" fmla="*/ 12 w 29"/>
                    <a:gd name="T27" fmla="*/ 30 h 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9" h="55">
                      <a:moveTo>
                        <a:pt x="12" y="30"/>
                      </a:moveTo>
                      <a:cubicBezTo>
                        <a:pt x="15" y="23"/>
                        <a:pt x="17" y="15"/>
                        <a:pt x="20" y="7"/>
                      </a:cubicBezTo>
                      <a:cubicBezTo>
                        <a:pt x="21" y="5"/>
                        <a:pt x="21" y="0"/>
                        <a:pt x="25" y="1"/>
                      </a:cubicBezTo>
                      <a:cubicBezTo>
                        <a:pt x="29" y="2"/>
                        <a:pt x="27" y="6"/>
                        <a:pt x="26" y="9"/>
                      </a:cubicBezTo>
                      <a:cubicBezTo>
                        <a:pt x="23" y="19"/>
                        <a:pt x="19" y="29"/>
                        <a:pt x="16" y="39"/>
                      </a:cubicBezTo>
                      <a:cubicBezTo>
                        <a:pt x="15" y="43"/>
                        <a:pt x="14" y="48"/>
                        <a:pt x="13" y="52"/>
                      </a:cubicBezTo>
                      <a:cubicBezTo>
                        <a:pt x="12" y="55"/>
                        <a:pt x="10" y="55"/>
                        <a:pt x="7" y="54"/>
                      </a:cubicBezTo>
                      <a:cubicBezTo>
                        <a:pt x="1" y="50"/>
                        <a:pt x="0" y="49"/>
                        <a:pt x="2" y="41"/>
                      </a:cubicBezTo>
                      <a:cubicBezTo>
                        <a:pt x="3" y="38"/>
                        <a:pt x="3" y="35"/>
                        <a:pt x="3" y="32"/>
                      </a:cubicBezTo>
                      <a:cubicBezTo>
                        <a:pt x="3" y="23"/>
                        <a:pt x="2" y="15"/>
                        <a:pt x="2" y="6"/>
                      </a:cubicBezTo>
                      <a:cubicBezTo>
                        <a:pt x="2" y="3"/>
                        <a:pt x="5" y="3"/>
                        <a:pt x="6" y="5"/>
                      </a:cubicBezTo>
                      <a:cubicBezTo>
                        <a:pt x="8" y="7"/>
                        <a:pt x="10" y="11"/>
                        <a:pt x="10" y="14"/>
                      </a:cubicBezTo>
                      <a:cubicBezTo>
                        <a:pt x="11" y="19"/>
                        <a:pt x="11" y="25"/>
                        <a:pt x="11" y="30"/>
                      </a:cubicBezTo>
                      <a:cubicBezTo>
                        <a:pt x="11" y="30"/>
                        <a:pt x="12" y="30"/>
                        <a:pt x="12"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sp>
              <p:nvSpPr>
                <p:cNvPr id="44" name="Freeform 20"/>
                <p:cNvSpPr/>
                <p:nvPr/>
              </p:nvSpPr>
              <p:spPr bwMode="auto">
                <a:xfrm>
                  <a:off x="6259513" y="2933701"/>
                  <a:ext cx="114300" cy="73025"/>
                </a:xfrm>
                <a:custGeom>
                  <a:avLst/>
                  <a:gdLst>
                    <a:gd name="T0" fmla="*/ 27 w 27"/>
                    <a:gd name="T1" fmla="*/ 1 h 17"/>
                    <a:gd name="T2" fmla="*/ 16 w 27"/>
                    <a:gd name="T3" fmla="*/ 14 h 17"/>
                    <a:gd name="T4" fmla="*/ 5 w 27"/>
                    <a:gd name="T5" fmla="*/ 13 h 17"/>
                    <a:gd name="T6" fmla="*/ 0 w 27"/>
                    <a:gd name="T7" fmla="*/ 4 h 17"/>
                    <a:gd name="T8" fmla="*/ 9 w 27"/>
                    <a:gd name="T9" fmla="*/ 2 h 17"/>
                    <a:gd name="T10" fmla="*/ 27 w 27"/>
                    <a:gd name="T11" fmla="*/ 0 h 17"/>
                    <a:gd name="T12" fmla="*/ 27 w 27"/>
                    <a:gd name="T13" fmla="*/ 1 h 17"/>
                  </a:gdLst>
                  <a:ahLst/>
                  <a:cxnLst>
                    <a:cxn ang="0">
                      <a:pos x="T0" y="T1"/>
                    </a:cxn>
                    <a:cxn ang="0">
                      <a:pos x="T2" y="T3"/>
                    </a:cxn>
                    <a:cxn ang="0">
                      <a:pos x="T4" y="T5"/>
                    </a:cxn>
                    <a:cxn ang="0">
                      <a:pos x="T6" y="T7"/>
                    </a:cxn>
                    <a:cxn ang="0">
                      <a:pos x="T8" y="T9"/>
                    </a:cxn>
                    <a:cxn ang="0">
                      <a:pos x="T10" y="T11"/>
                    </a:cxn>
                    <a:cxn ang="0">
                      <a:pos x="T12" y="T13"/>
                    </a:cxn>
                  </a:cxnLst>
                  <a:rect l="0" t="0" r="r" b="b"/>
                  <a:pathLst>
                    <a:path w="27" h="17">
                      <a:moveTo>
                        <a:pt x="27" y="1"/>
                      </a:moveTo>
                      <a:cubicBezTo>
                        <a:pt x="24" y="6"/>
                        <a:pt x="20" y="10"/>
                        <a:pt x="16" y="14"/>
                      </a:cubicBezTo>
                      <a:cubicBezTo>
                        <a:pt x="14" y="17"/>
                        <a:pt x="8" y="16"/>
                        <a:pt x="5" y="13"/>
                      </a:cubicBezTo>
                      <a:cubicBezTo>
                        <a:pt x="3" y="10"/>
                        <a:pt x="1" y="7"/>
                        <a:pt x="0" y="4"/>
                      </a:cubicBezTo>
                      <a:cubicBezTo>
                        <a:pt x="3" y="3"/>
                        <a:pt x="6" y="2"/>
                        <a:pt x="9" y="2"/>
                      </a:cubicBezTo>
                      <a:cubicBezTo>
                        <a:pt x="15" y="1"/>
                        <a:pt x="21" y="1"/>
                        <a:pt x="27" y="0"/>
                      </a:cubicBezTo>
                      <a:cubicBezTo>
                        <a:pt x="27" y="1"/>
                        <a:pt x="27" y="1"/>
                        <a:pt x="27"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nvGrpSpPr>
              <p:cNvPr id="39" name="组合 38"/>
              <p:cNvGrpSpPr/>
              <p:nvPr/>
            </p:nvGrpSpPr>
            <p:grpSpPr>
              <a:xfrm>
                <a:off x="4613362" y="313351"/>
                <a:ext cx="454961" cy="453362"/>
                <a:chOff x="11893465" y="1994536"/>
                <a:chExt cx="274986" cy="274018"/>
              </a:xfrm>
              <a:grpFill/>
            </p:grpSpPr>
            <p:sp>
              <p:nvSpPr>
                <p:cNvPr id="40" name="Freeform 11"/>
                <p:cNvSpPr>
                  <a:spLocks noEditPoints="1"/>
                </p:cNvSpPr>
                <p:nvPr/>
              </p:nvSpPr>
              <p:spPr bwMode="auto">
                <a:xfrm>
                  <a:off x="11976100" y="1994536"/>
                  <a:ext cx="192351" cy="269291"/>
                </a:xfrm>
                <a:custGeom>
                  <a:avLst/>
                  <a:gdLst>
                    <a:gd name="T0" fmla="*/ 29 w 72"/>
                    <a:gd name="T1" fmla="*/ 49 h 102"/>
                    <a:gd name="T2" fmla="*/ 15 w 72"/>
                    <a:gd name="T3" fmla="*/ 43 h 102"/>
                    <a:gd name="T4" fmla="*/ 10 w 72"/>
                    <a:gd name="T5" fmla="*/ 21 h 102"/>
                    <a:gd name="T6" fmla="*/ 13 w 72"/>
                    <a:gd name="T7" fmla="*/ 15 h 102"/>
                    <a:gd name="T8" fmla="*/ 19 w 72"/>
                    <a:gd name="T9" fmla="*/ 18 h 102"/>
                    <a:gd name="T10" fmla="*/ 20 w 72"/>
                    <a:gd name="T11" fmla="*/ 26 h 102"/>
                    <a:gd name="T12" fmla="*/ 35 w 72"/>
                    <a:gd name="T13" fmla="*/ 22 h 102"/>
                    <a:gd name="T14" fmla="*/ 40 w 72"/>
                    <a:gd name="T15" fmla="*/ 16 h 102"/>
                    <a:gd name="T16" fmla="*/ 43 w 72"/>
                    <a:gd name="T17" fmla="*/ 14 h 102"/>
                    <a:gd name="T18" fmla="*/ 44 w 72"/>
                    <a:gd name="T19" fmla="*/ 19 h 102"/>
                    <a:gd name="T20" fmla="*/ 43 w 72"/>
                    <a:gd name="T21" fmla="*/ 28 h 102"/>
                    <a:gd name="T22" fmla="*/ 36 w 72"/>
                    <a:gd name="T23" fmla="*/ 40 h 102"/>
                    <a:gd name="T24" fmla="*/ 37 w 72"/>
                    <a:gd name="T25" fmla="*/ 42 h 102"/>
                    <a:gd name="T26" fmla="*/ 44 w 72"/>
                    <a:gd name="T27" fmla="*/ 38 h 102"/>
                    <a:gd name="T28" fmla="*/ 56 w 72"/>
                    <a:gd name="T29" fmla="*/ 20 h 102"/>
                    <a:gd name="T30" fmla="*/ 49 w 72"/>
                    <a:gd name="T31" fmla="*/ 9 h 102"/>
                    <a:gd name="T32" fmla="*/ 28 w 72"/>
                    <a:gd name="T33" fmla="*/ 14 h 102"/>
                    <a:gd name="T34" fmla="*/ 20 w 72"/>
                    <a:gd name="T35" fmla="*/ 13 h 102"/>
                    <a:gd name="T36" fmla="*/ 22 w 72"/>
                    <a:gd name="T37" fmla="*/ 6 h 102"/>
                    <a:gd name="T38" fmla="*/ 50 w 72"/>
                    <a:gd name="T39" fmla="*/ 1 h 102"/>
                    <a:gd name="T40" fmla="*/ 68 w 72"/>
                    <a:gd name="T41" fmla="*/ 12 h 102"/>
                    <a:gd name="T42" fmla="*/ 67 w 72"/>
                    <a:gd name="T43" fmla="*/ 24 h 102"/>
                    <a:gd name="T44" fmla="*/ 49 w 72"/>
                    <a:gd name="T45" fmla="*/ 48 h 102"/>
                    <a:gd name="T46" fmla="*/ 42 w 72"/>
                    <a:gd name="T47" fmla="*/ 49 h 102"/>
                    <a:gd name="T48" fmla="*/ 37 w 72"/>
                    <a:gd name="T49" fmla="*/ 47 h 102"/>
                    <a:gd name="T50" fmla="*/ 35 w 72"/>
                    <a:gd name="T51" fmla="*/ 52 h 102"/>
                    <a:gd name="T52" fmla="*/ 41 w 72"/>
                    <a:gd name="T53" fmla="*/ 58 h 102"/>
                    <a:gd name="T54" fmla="*/ 48 w 72"/>
                    <a:gd name="T55" fmla="*/ 57 h 102"/>
                    <a:gd name="T56" fmla="*/ 53 w 72"/>
                    <a:gd name="T57" fmla="*/ 59 h 102"/>
                    <a:gd name="T58" fmla="*/ 53 w 72"/>
                    <a:gd name="T59" fmla="*/ 66 h 102"/>
                    <a:gd name="T60" fmla="*/ 48 w 72"/>
                    <a:gd name="T61" fmla="*/ 70 h 102"/>
                    <a:gd name="T62" fmla="*/ 37 w 72"/>
                    <a:gd name="T63" fmla="*/ 81 h 102"/>
                    <a:gd name="T64" fmla="*/ 45 w 72"/>
                    <a:gd name="T65" fmla="*/ 81 h 102"/>
                    <a:gd name="T66" fmla="*/ 57 w 72"/>
                    <a:gd name="T67" fmla="*/ 89 h 102"/>
                    <a:gd name="T68" fmla="*/ 51 w 72"/>
                    <a:gd name="T69" fmla="*/ 98 h 102"/>
                    <a:gd name="T70" fmla="*/ 26 w 72"/>
                    <a:gd name="T71" fmla="*/ 101 h 102"/>
                    <a:gd name="T72" fmla="*/ 17 w 72"/>
                    <a:gd name="T73" fmla="*/ 96 h 102"/>
                    <a:gd name="T74" fmla="*/ 15 w 72"/>
                    <a:gd name="T75" fmla="*/ 94 h 102"/>
                    <a:gd name="T76" fmla="*/ 19 w 72"/>
                    <a:gd name="T77" fmla="*/ 77 h 102"/>
                    <a:gd name="T78" fmla="*/ 27 w 72"/>
                    <a:gd name="T79" fmla="*/ 70 h 102"/>
                    <a:gd name="T80" fmla="*/ 27 w 72"/>
                    <a:gd name="T81" fmla="*/ 69 h 102"/>
                    <a:gd name="T82" fmla="*/ 21 w 72"/>
                    <a:gd name="T83" fmla="*/ 71 h 102"/>
                    <a:gd name="T84" fmla="*/ 9 w 72"/>
                    <a:gd name="T85" fmla="*/ 76 h 102"/>
                    <a:gd name="T86" fmla="*/ 3 w 72"/>
                    <a:gd name="T87" fmla="*/ 75 h 102"/>
                    <a:gd name="T88" fmla="*/ 4 w 72"/>
                    <a:gd name="T89" fmla="*/ 69 h 102"/>
                    <a:gd name="T90" fmla="*/ 26 w 72"/>
                    <a:gd name="T91" fmla="*/ 60 h 102"/>
                    <a:gd name="T92" fmla="*/ 28 w 72"/>
                    <a:gd name="T93" fmla="*/ 57 h 102"/>
                    <a:gd name="T94" fmla="*/ 29 w 72"/>
                    <a:gd name="T95" fmla="*/ 49 h 102"/>
                    <a:gd name="T96" fmla="*/ 34 w 72"/>
                    <a:gd name="T97" fmla="*/ 29 h 102"/>
                    <a:gd name="T98" fmla="*/ 33 w 72"/>
                    <a:gd name="T99" fmla="*/ 28 h 102"/>
                    <a:gd name="T100" fmla="*/ 26 w 72"/>
                    <a:gd name="T101" fmla="*/ 32 h 102"/>
                    <a:gd name="T102" fmla="*/ 23 w 72"/>
                    <a:gd name="T103" fmla="*/ 36 h 102"/>
                    <a:gd name="T104" fmla="*/ 26 w 72"/>
                    <a:gd name="T105" fmla="*/ 42 h 102"/>
                    <a:gd name="T106" fmla="*/ 31 w 72"/>
                    <a:gd name="T107" fmla="*/ 40 h 102"/>
                    <a:gd name="T108" fmla="*/ 34 w 72"/>
                    <a:gd name="T109" fmla="*/ 29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72" h="102">
                      <a:moveTo>
                        <a:pt x="29" y="49"/>
                      </a:moveTo>
                      <a:cubicBezTo>
                        <a:pt x="19" y="52"/>
                        <a:pt x="18" y="52"/>
                        <a:pt x="15" y="43"/>
                      </a:cubicBezTo>
                      <a:cubicBezTo>
                        <a:pt x="13" y="36"/>
                        <a:pt x="11" y="28"/>
                        <a:pt x="10" y="21"/>
                      </a:cubicBezTo>
                      <a:cubicBezTo>
                        <a:pt x="9" y="19"/>
                        <a:pt x="11" y="16"/>
                        <a:pt x="13" y="15"/>
                      </a:cubicBezTo>
                      <a:cubicBezTo>
                        <a:pt x="16" y="13"/>
                        <a:pt x="18" y="16"/>
                        <a:pt x="19" y="18"/>
                      </a:cubicBezTo>
                      <a:cubicBezTo>
                        <a:pt x="19" y="21"/>
                        <a:pt x="20" y="23"/>
                        <a:pt x="20" y="26"/>
                      </a:cubicBezTo>
                      <a:cubicBezTo>
                        <a:pt x="26" y="25"/>
                        <a:pt x="31" y="24"/>
                        <a:pt x="35" y="22"/>
                      </a:cubicBezTo>
                      <a:cubicBezTo>
                        <a:pt x="37" y="21"/>
                        <a:pt x="38" y="18"/>
                        <a:pt x="40" y="16"/>
                      </a:cubicBezTo>
                      <a:cubicBezTo>
                        <a:pt x="41" y="15"/>
                        <a:pt x="42" y="14"/>
                        <a:pt x="43" y="14"/>
                      </a:cubicBezTo>
                      <a:cubicBezTo>
                        <a:pt x="44" y="15"/>
                        <a:pt x="44" y="17"/>
                        <a:pt x="44" y="19"/>
                      </a:cubicBezTo>
                      <a:cubicBezTo>
                        <a:pt x="44" y="22"/>
                        <a:pt x="43" y="25"/>
                        <a:pt x="43" y="28"/>
                      </a:cubicBezTo>
                      <a:cubicBezTo>
                        <a:pt x="37" y="29"/>
                        <a:pt x="39" y="36"/>
                        <a:pt x="36" y="40"/>
                      </a:cubicBezTo>
                      <a:cubicBezTo>
                        <a:pt x="36" y="41"/>
                        <a:pt x="37" y="41"/>
                        <a:pt x="37" y="42"/>
                      </a:cubicBezTo>
                      <a:cubicBezTo>
                        <a:pt x="39" y="41"/>
                        <a:pt x="42" y="40"/>
                        <a:pt x="44" y="38"/>
                      </a:cubicBezTo>
                      <a:cubicBezTo>
                        <a:pt x="48" y="32"/>
                        <a:pt x="52" y="26"/>
                        <a:pt x="56" y="20"/>
                      </a:cubicBezTo>
                      <a:cubicBezTo>
                        <a:pt x="59" y="15"/>
                        <a:pt x="56" y="9"/>
                        <a:pt x="49" y="9"/>
                      </a:cubicBezTo>
                      <a:cubicBezTo>
                        <a:pt x="42" y="8"/>
                        <a:pt x="34" y="10"/>
                        <a:pt x="28" y="14"/>
                      </a:cubicBezTo>
                      <a:cubicBezTo>
                        <a:pt x="25" y="16"/>
                        <a:pt x="22" y="15"/>
                        <a:pt x="20" y="13"/>
                      </a:cubicBezTo>
                      <a:cubicBezTo>
                        <a:pt x="17" y="9"/>
                        <a:pt x="17" y="7"/>
                        <a:pt x="22" y="6"/>
                      </a:cubicBezTo>
                      <a:cubicBezTo>
                        <a:pt x="31" y="3"/>
                        <a:pt x="40" y="0"/>
                        <a:pt x="50" y="1"/>
                      </a:cubicBezTo>
                      <a:cubicBezTo>
                        <a:pt x="58" y="1"/>
                        <a:pt x="63" y="7"/>
                        <a:pt x="68" y="12"/>
                      </a:cubicBezTo>
                      <a:cubicBezTo>
                        <a:pt x="72" y="15"/>
                        <a:pt x="70" y="20"/>
                        <a:pt x="67" y="24"/>
                      </a:cubicBezTo>
                      <a:cubicBezTo>
                        <a:pt x="61" y="32"/>
                        <a:pt x="55" y="40"/>
                        <a:pt x="49" y="48"/>
                      </a:cubicBezTo>
                      <a:cubicBezTo>
                        <a:pt x="47" y="51"/>
                        <a:pt x="45" y="52"/>
                        <a:pt x="42" y="49"/>
                      </a:cubicBezTo>
                      <a:cubicBezTo>
                        <a:pt x="41" y="48"/>
                        <a:pt x="38" y="47"/>
                        <a:pt x="37" y="47"/>
                      </a:cubicBezTo>
                      <a:cubicBezTo>
                        <a:pt x="36" y="48"/>
                        <a:pt x="35" y="50"/>
                        <a:pt x="35" y="52"/>
                      </a:cubicBezTo>
                      <a:cubicBezTo>
                        <a:pt x="34" y="59"/>
                        <a:pt x="34" y="59"/>
                        <a:pt x="41" y="58"/>
                      </a:cubicBezTo>
                      <a:cubicBezTo>
                        <a:pt x="43" y="57"/>
                        <a:pt x="46" y="56"/>
                        <a:pt x="48" y="57"/>
                      </a:cubicBezTo>
                      <a:cubicBezTo>
                        <a:pt x="50" y="57"/>
                        <a:pt x="53" y="58"/>
                        <a:pt x="53" y="59"/>
                      </a:cubicBezTo>
                      <a:cubicBezTo>
                        <a:pt x="54" y="61"/>
                        <a:pt x="54" y="64"/>
                        <a:pt x="53" y="66"/>
                      </a:cubicBezTo>
                      <a:cubicBezTo>
                        <a:pt x="52" y="68"/>
                        <a:pt x="50" y="69"/>
                        <a:pt x="48" y="70"/>
                      </a:cubicBezTo>
                      <a:cubicBezTo>
                        <a:pt x="44" y="73"/>
                        <a:pt x="39" y="75"/>
                        <a:pt x="37" y="81"/>
                      </a:cubicBezTo>
                      <a:cubicBezTo>
                        <a:pt x="40" y="81"/>
                        <a:pt x="43" y="81"/>
                        <a:pt x="45" y="81"/>
                      </a:cubicBezTo>
                      <a:cubicBezTo>
                        <a:pt x="51" y="81"/>
                        <a:pt x="56" y="84"/>
                        <a:pt x="57" y="89"/>
                      </a:cubicBezTo>
                      <a:cubicBezTo>
                        <a:pt x="58" y="93"/>
                        <a:pt x="55" y="97"/>
                        <a:pt x="51" y="98"/>
                      </a:cubicBezTo>
                      <a:cubicBezTo>
                        <a:pt x="43" y="99"/>
                        <a:pt x="35" y="100"/>
                        <a:pt x="26" y="101"/>
                      </a:cubicBezTo>
                      <a:cubicBezTo>
                        <a:pt x="22" y="102"/>
                        <a:pt x="19" y="100"/>
                        <a:pt x="17" y="96"/>
                      </a:cubicBezTo>
                      <a:cubicBezTo>
                        <a:pt x="16" y="96"/>
                        <a:pt x="16" y="95"/>
                        <a:pt x="15" y="94"/>
                      </a:cubicBezTo>
                      <a:cubicBezTo>
                        <a:pt x="11" y="84"/>
                        <a:pt x="11" y="84"/>
                        <a:pt x="19" y="77"/>
                      </a:cubicBezTo>
                      <a:cubicBezTo>
                        <a:pt x="22" y="75"/>
                        <a:pt x="24" y="72"/>
                        <a:pt x="27" y="70"/>
                      </a:cubicBezTo>
                      <a:cubicBezTo>
                        <a:pt x="27" y="70"/>
                        <a:pt x="27" y="69"/>
                        <a:pt x="27" y="69"/>
                      </a:cubicBezTo>
                      <a:cubicBezTo>
                        <a:pt x="25" y="69"/>
                        <a:pt x="23" y="70"/>
                        <a:pt x="21" y="71"/>
                      </a:cubicBezTo>
                      <a:cubicBezTo>
                        <a:pt x="17" y="72"/>
                        <a:pt x="13" y="74"/>
                        <a:pt x="9" y="76"/>
                      </a:cubicBezTo>
                      <a:cubicBezTo>
                        <a:pt x="7" y="76"/>
                        <a:pt x="5" y="76"/>
                        <a:pt x="3" y="75"/>
                      </a:cubicBezTo>
                      <a:cubicBezTo>
                        <a:pt x="0" y="72"/>
                        <a:pt x="0" y="71"/>
                        <a:pt x="4" y="69"/>
                      </a:cubicBezTo>
                      <a:cubicBezTo>
                        <a:pt x="12" y="66"/>
                        <a:pt x="19" y="63"/>
                        <a:pt x="26" y="60"/>
                      </a:cubicBezTo>
                      <a:cubicBezTo>
                        <a:pt x="27" y="60"/>
                        <a:pt x="28" y="58"/>
                        <a:pt x="28" y="57"/>
                      </a:cubicBezTo>
                      <a:cubicBezTo>
                        <a:pt x="29" y="55"/>
                        <a:pt x="29" y="52"/>
                        <a:pt x="29" y="49"/>
                      </a:cubicBezTo>
                      <a:close/>
                      <a:moveTo>
                        <a:pt x="34" y="29"/>
                      </a:moveTo>
                      <a:cubicBezTo>
                        <a:pt x="34" y="29"/>
                        <a:pt x="34" y="29"/>
                        <a:pt x="33" y="28"/>
                      </a:cubicBezTo>
                      <a:cubicBezTo>
                        <a:pt x="31" y="29"/>
                        <a:pt x="28" y="30"/>
                        <a:pt x="26" y="32"/>
                      </a:cubicBezTo>
                      <a:cubicBezTo>
                        <a:pt x="24" y="32"/>
                        <a:pt x="22" y="34"/>
                        <a:pt x="23" y="36"/>
                      </a:cubicBezTo>
                      <a:cubicBezTo>
                        <a:pt x="23" y="38"/>
                        <a:pt x="25" y="40"/>
                        <a:pt x="26" y="42"/>
                      </a:cubicBezTo>
                      <a:cubicBezTo>
                        <a:pt x="27" y="42"/>
                        <a:pt x="30" y="41"/>
                        <a:pt x="31" y="40"/>
                      </a:cubicBezTo>
                      <a:cubicBezTo>
                        <a:pt x="32" y="37"/>
                        <a:pt x="33" y="33"/>
                        <a:pt x="34" y="29"/>
                      </a:cubicBezTo>
                      <a:close/>
                    </a:path>
                  </a:pathLst>
                </a:custGeom>
                <a:grpFill/>
                <a:ln>
                  <a:noFill/>
                </a:ln>
              </p:spPr>
              <p:txBody>
                <a:bodyPr vert="horz" wrap="square" lIns="91440" tIns="45720" rIns="91440" bIns="45720" numCol="1" anchor="t" anchorCtr="0" compatLnSpc="1"/>
                <a:lstStyle/>
                <a:p>
                  <a:endParaRPr lang="zh-CN" altLang="en-US"/>
                </a:p>
              </p:txBody>
            </p:sp>
            <p:sp>
              <p:nvSpPr>
                <p:cNvPr id="41" name="Freeform 12"/>
                <p:cNvSpPr/>
                <p:nvPr/>
              </p:nvSpPr>
              <p:spPr bwMode="auto">
                <a:xfrm>
                  <a:off x="11893465" y="2009127"/>
                  <a:ext cx="103574" cy="259427"/>
                </a:xfrm>
                <a:custGeom>
                  <a:avLst/>
                  <a:gdLst>
                    <a:gd name="T0" fmla="*/ 30 w 39"/>
                    <a:gd name="T1" fmla="*/ 44 h 98"/>
                    <a:gd name="T2" fmla="*/ 36 w 39"/>
                    <a:gd name="T3" fmla="*/ 34 h 98"/>
                    <a:gd name="T4" fmla="*/ 37 w 39"/>
                    <a:gd name="T5" fmla="*/ 51 h 98"/>
                    <a:gd name="T6" fmla="*/ 25 w 39"/>
                    <a:gd name="T7" fmla="*/ 82 h 98"/>
                    <a:gd name="T8" fmla="*/ 21 w 39"/>
                    <a:gd name="T9" fmla="*/ 98 h 98"/>
                    <a:gd name="T10" fmla="*/ 13 w 39"/>
                    <a:gd name="T11" fmla="*/ 96 h 98"/>
                    <a:gd name="T12" fmla="*/ 5 w 39"/>
                    <a:gd name="T13" fmla="*/ 83 h 98"/>
                    <a:gd name="T14" fmla="*/ 11 w 39"/>
                    <a:gd name="T15" fmla="*/ 62 h 98"/>
                    <a:gd name="T16" fmla="*/ 9 w 39"/>
                    <a:gd name="T17" fmla="*/ 43 h 98"/>
                    <a:gd name="T18" fmla="*/ 12 w 39"/>
                    <a:gd name="T19" fmla="*/ 38 h 98"/>
                    <a:gd name="T20" fmla="*/ 18 w 39"/>
                    <a:gd name="T21" fmla="*/ 33 h 98"/>
                    <a:gd name="T22" fmla="*/ 23 w 39"/>
                    <a:gd name="T23" fmla="*/ 12 h 98"/>
                    <a:gd name="T24" fmla="*/ 11 w 39"/>
                    <a:gd name="T25" fmla="*/ 16 h 98"/>
                    <a:gd name="T26" fmla="*/ 2 w 39"/>
                    <a:gd name="T27" fmla="*/ 16 h 98"/>
                    <a:gd name="T28" fmla="*/ 0 w 39"/>
                    <a:gd name="T29" fmla="*/ 12 h 98"/>
                    <a:gd name="T30" fmla="*/ 3 w 39"/>
                    <a:gd name="T31" fmla="*/ 10 h 98"/>
                    <a:gd name="T32" fmla="*/ 16 w 39"/>
                    <a:gd name="T33" fmla="*/ 7 h 98"/>
                    <a:gd name="T34" fmla="*/ 26 w 39"/>
                    <a:gd name="T35" fmla="*/ 2 h 98"/>
                    <a:gd name="T36" fmla="*/ 32 w 39"/>
                    <a:gd name="T37" fmla="*/ 1 h 98"/>
                    <a:gd name="T38" fmla="*/ 35 w 39"/>
                    <a:gd name="T39" fmla="*/ 9 h 98"/>
                    <a:gd name="T40" fmla="*/ 34 w 39"/>
                    <a:gd name="T41" fmla="*/ 11 h 98"/>
                    <a:gd name="T42" fmla="*/ 27 w 39"/>
                    <a:gd name="T43" fmla="*/ 38 h 98"/>
                    <a:gd name="T44" fmla="*/ 28 w 39"/>
                    <a:gd name="T45" fmla="*/ 44 h 98"/>
                    <a:gd name="T46" fmla="*/ 30 w 39"/>
                    <a:gd name="T47" fmla="*/ 4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9" h="98">
                      <a:moveTo>
                        <a:pt x="30" y="44"/>
                      </a:moveTo>
                      <a:cubicBezTo>
                        <a:pt x="32" y="41"/>
                        <a:pt x="34" y="38"/>
                        <a:pt x="36" y="34"/>
                      </a:cubicBezTo>
                      <a:cubicBezTo>
                        <a:pt x="37" y="40"/>
                        <a:pt x="39" y="45"/>
                        <a:pt x="37" y="51"/>
                      </a:cubicBezTo>
                      <a:cubicBezTo>
                        <a:pt x="33" y="61"/>
                        <a:pt x="29" y="72"/>
                        <a:pt x="25" y="82"/>
                      </a:cubicBezTo>
                      <a:cubicBezTo>
                        <a:pt x="23" y="87"/>
                        <a:pt x="23" y="92"/>
                        <a:pt x="21" y="98"/>
                      </a:cubicBezTo>
                      <a:cubicBezTo>
                        <a:pt x="18" y="97"/>
                        <a:pt x="15" y="97"/>
                        <a:pt x="13" y="96"/>
                      </a:cubicBezTo>
                      <a:cubicBezTo>
                        <a:pt x="7" y="94"/>
                        <a:pt x="3" y="89"/>
                        <a:pt x="5" y="83"/>
                      </a:cubicBezTo>
                      <a:cubicBezTo>
                        <a:pt x="7" y="76"/>
                        <a:pt x="9" y="69"/>
                        <a:pt x="11" y="62"/>
                      </a:cubicBezTo>
                      <a:cubicBezTo>
                        <a:pt x="13" y="56"/>
                        <a:pt x="14" y="49"/>
                        <a:pt x="9" y="43"/>
                      </a:cubicBezTo>
                      <a:cubicBezTo>
                        <a:pt x="7" y="39"/>
                        <a:pt x="9" y="38"/>
                        <a:pt x="12" y="38"/>
                      </a:cubicBezTo>
                      <a:cubicBezTo>
                        <a:pt x="17" y="39"/>
                        <a:pt x="17" y="37"/>
                        <a:pt x="18" y="33"/>
                      </a:cubicBezTo>
                      <a:cubicBezTo>
                        <a:pt x="19" y="26"/>
                        <a:pt x="21" y="20"/>
                        <a:pt x="23" y="12"/>
                      </a:cubicBezTo>
                      <a:cubicBezTo>
                        <a:pt x="19" y="13"/>
                        <a:pt x="15" y="15"/>
                        <a:pt x="11" y="16"/>
                      </a:cubicBezTo>
                      <a:cubicBezTo>
                        <a:pt x="8" y="17"/>
                        <a:pt x="5" y="16"/>
                        <a:pt x="2" y="16"/>
                      </a:cubicBezTo>
                      <a:cubicBezTo>
                        <a:pt x="1" y="15"/>
                        <a:pt x="0" y="13"/>
                        <a:pt x="0" y="12"/>
                      </a:cubicBezTo>
                      <a:cubicBezTo>
                        <a:pt x="1" y="11"/>
                        <a:pt x="2" y="10"/>
                        <a:pt x="3" y="10"/>
                      </a:cubicBezTo>
                      <a:cubicBezTo>
                        <a:pt x="7" y="8"/>
                        <a:pt x="12" y="8"/>
                        <a:pt x="16" y="7"/>
                      </a:cubicBezTo>
                      <a:cubicBezTo>
                        <a:pt x="19" y="5"/>
                        <a:pt x="22" y="3"/>
                        <a:pt x="26" y="2"/>
                      </a:cubicBezTo>
                      <a:cubicBezTo>
                        <a:pt x="28" y="1"/>
                        <a:pt x="32" y="0"/>
                        <a:pt x="32" y="1"/>
                      </a:cubicBezTo>
                      <a:cubicBezTo>
                        <a:pt x="34" y="3"/>
                        <a:pt x="35" y="6"/>
                        <a:pt x="35" y="9"/>
                      </a:cubicBezTo>
                      <a:cubicBezTo>
                        <a:pt x="36" y="9"/>
                        <a:pt x="35" y="10"/>
                        <a:pt x="34" y="11"/>
                      </a:cubicBezTo>
                      <a:cubicBezTo>
                        <a:pt x="27" y="19"/>
                        <a:pt x="28" y="29"/>
                        <a:pt x="27" y="38"/>
                      </a:cubicBezTo>
                      <a:cubicBezTo>
                        <a:pt x="27" y="40"/>
                        <a:pt x="28" y="42"/>
                        <a:pt x="28" y="44"/>
                      </a:cubicBezTo>
                      <a:cubicBezTo>
                        <a:pt x="29" y="44"/>
                        <a:pt x="29" y="44"/>
                        <a:pt x="30" y="44"/>
                      </a:cubicBezTo>
                      <a:close/>
                    </a:path>
                  </a:pathLst>
                </a:custGeom>
                <a:grpFill/>
                <a:ln>
                  <a:noFill/>
                </a:ln>
              </p:spPr>
              <p:txBody>
                <a:bodyPr vert="horz" wrap="square" lIns="91440" tIns="45720" rIns="91440" bIns="45720" numCol="1" anchor="t" anchorCtr="0" compatLnSpc="1"/>
                <a:lstStyle/>
                <a:p>
                  <a:endParaRPr lang="zh-CN" altLang="en-US"/>
                </a:p>
              </p:txBody>
            </p:sp>
          </p:grpSp>
        </p:grpSp>
      </p:gr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内页样式４-常规">
    <p:spTree>
      <p:nvGrpSpPr>
        <p:cNvPr id="1" name=""/>
        <p:cNvGrpSpPr/>
        <p:nvPr/>
      </p:nvGrpSpPr>
      <p:grpSpPr>
        <a:xfrm>
          <a:off x="0" y="0"/>
          <a:ext cx="0" cy="0"/>
          <a:chOff x="0" y="0"/>
          <a:chExt cx="0" cy="0"/>
        </a:xfrm>
      </p:grpSpPr>
      <p:cxnSp>
        <p:nvCxnSpPr>
          <p:cNvPr id="2" name="直接连接符 1"/>
          <p:cNvCxnSpPr/>
          <p:nvPr userDrawn="1"/>
        </p:nvCxnSpPr>
        <p:spPr>
          <a:xfrm>
            <a:off x="1366474" y="863157"/>
            <a:ext cx="10502238" cy="0"/>
          </a:xfrm>
          <a:prstGeom prst="line">
            <a:avLst/>
          </a:prstGeom>
          <a:ln w="28575">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userDrawn="1"/>
        </p:nvSpPr>
        <p:spPr>
          <a:xfrm>
            <a:off x="11155416" y="6188075"/>
            <a:ext cx="713296" cy="669925"/>
          </a:xfrm>
          <a:prstGeom prst="rect">
            <a:avLst/>
          </a:prstGeom>
          <a:solidFill>
            <a:schemeClr val="accent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3" name="矩形 2"/>
          <p:cNvSpPr/>
          <p:nvPr userDrawn="1"/>
        </p:nvSpPr>
        <p:spPr>
          <a:xfrm>
            <a:off x="318632" y="0"/>
            <a:ext cx="1048735" cy="873125"/>
          </a:xfrm>
          <a:prstGeom prst="rect">
            <a:avLst/>
          </a:prstGeom>
          <a:solidFill>
            <a:schemeClr val="accent4"/>
          </a:solid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dirty="0"/>
          </a:p>
        </p:txBody>
      </p:sp>
      <p:sp>
        <p:nvSpPr>
          <p:cNvPr id="12" name="标题 11"/>
          <p:cNvSpPr>
            <a:spLocks noGrp="1"/>
          </p:cNvSpPr>
          <p:nvPr>
            <p:ph type="title"/>
          </p:nvPr>
        </p:nvSpPr>
        <p:spPr>
          <a:xfrm>
            <a:off x="1368806" y="344317"/>
            <a:ext cx="8643848" cy="480131"/>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lang="zh-CN" altLang="en-US" sz="2800" b="1" baseline="0">
                <a:latin typeface="微软雅黑" panose="020B0503020204020204" charset="-122"/>
                <a:ea typeface="微软雅黑" panose="020B0503020204020204" charset="-122"/>
                <a:cs typeface="+mn-cs"/>
              </a:defRPr>
            </a:lvl1pPr>
          </a:lstStyle>
          <a:p>
            <a:pPr lvl="0" eaLnBrk="1" hangingPunct="1"/>
            <a:r>
              <a:rPr lang="zh-CN" altLang="en-US" dirty="0"/>
              <a:t>单击此处编辑母版标题样式</a:t>
            </a:r>
          </a:p>
        </p:txBody>
      </p:sp>
      <p:sp>
        <p:nvSpPr>
          <p:cNvPr id="5" name="矩形 4"/>
          <p:cNvSpPr/>
          <p:nvPr userDrawn="1"/>
        </p:nvSpPr>
        <p:spPr>
          <a:xfrm>
            <a:off x="318631" y="6188075"/>
            <a:ext cx="10844339" cy="669925"/>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 name="文本框 5"/>
          <p:cNvSpPr txBox="1">
            <a:spLocks noChangeArrowheads="1"/>
          </p:cNvSpPr>
          <p:nvPr userDrawn="1"/>
        </p:nvSpPr>
        <p:spPr bwMode="auto">
          <a:xfrm>
            <a:off x="11236632" y="6351003"/>
            <a:ext cx="550863"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nchorCtr="0">
            <a:spAutoFit/>
          </a:bodyPr>
          <a:lstStyle>
            <a:lvl1pPr>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fld id="{4CE2CC6A-3CD6-4EB2-A6B9-76993E7CF1F2}" type="slidenum">
              <a:rPr lang="zh-CN" altLang="en-US" sz="1600" smtClean="0">
                <a:solidFill>
                  <a:srgbClr val="F2F2F2"/>
                </a:solidFill>
                <a:latin typeface="微软雅黑" panose="020B0503020204020204" charset="-122"/>
              </a:rPr>
              <a:t>‹#›</a:t>
            </a:fld>
            <a:endParaRPr lang="zh-CN" altLang="en-US" sz="1600" dirty="0">
              <a:solidFill>
                <a:srgbClr val="F2F2F2"/>
              </a:solidFill>
              <a:latin typeface="微软雅黑" panose="020B0503020204020204" charset="-122"/>
            </a:endParaRPr>
          </a:p>
        </p:txBody>
      </p:sp>
      <p:cxnSp>
        <p:nvCxnSpPr>
          <p:cNvPr id="58" name="直接连接符 57"/>
          <p:cNvCxnSpPr/>
          <p:nvPr userDrawn="1"/>
        </p:nvCxnSpPr>
        <p:spPr>
          <a:xfrm>
            <a:off x="11155416" y="6188075"/>
            <a:ext cx="0" cy="665583"/>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pic>
        <p:nvPicPr>
          <p:cNvPr id="59" name="图片 13"/>
          <p:cNvPicPr>
            <a:picLocks noChangeAspect="1"/>
          </p:cNvPicPr>
          <p:nvPr userDrawn="1"/>
        </p:nvPicPr>
        <p:blipFill>
          <a:blip r:embed="rId2" cstate="print"/>
          <a:stretch>
            <a:fillRect/>
          </a:stretch>
        </p:blipFill>
        <p:spPr bwMode="auto">
          <a:xfrm>
            <a:off x="10101715" y="214313"/>
            <a:ext cx="1864408" cy="690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0" name="图片 14"/>
          <p:cNvPicPr>
            <a:picLocks noChangeAspect="1"/>
          </p:cNvPicPr>
          <p:nvPr userDrawn="1"/>
        </p:nvPicPr>
        <p:blipFill>
          <a:blip r:embed="rId3" cstate="print"/>
          <a:srcRect/>
          <a:stretch>
            <a:fillRect/>
          </a:stretch>
        </p:blipFill>
        <p:spPr bwMode="auto">
          <a:xfrm>
            <a:off x="409575" y="6269038"/>
            <a:ext cx="1817688"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307D9317-7C4B-477D-9FCD-CD5482370328}" type="datetimeFigureOut">
              <a:rPr lang="zh-CN" altLang="en-US"/>
              <a:t>2022/11/10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eaLnBrk="1" fontAlgn="auto" hangingPunct="1">
              <a:spcBef>
                <a:spcPts val="0"/>
              </a:spcBef>
              <a:spcAft>
                <a:spcPts val="0"/>
              </a:spcAft>
              <a:defRPr sz="1200">
                <a:solidFill>
                  <a:schemeClr val="tx1">
                    <a:tint val="75000"/>
                  </a:schemeClr>
                </a:solidFill>
                <a:latin typeface="+mn-lt"/>
                <a:ea typeface="+mn-ea"/>
              </a:defRPr>
            </a:lvl1pPr>
          </a:lstStyle>
          <a:p>
            <a:pPr>
              <a:defRPr/>
            </a:pPr>
            <a:fld id="{EC0B3BC9-7090-482A-AB63-1945A9C9F1E4}"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transition spd="med">
    <p:fade/>
  </p:transition>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2pPr>
      <a:lvl3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3pPr>
      <a:lvl4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4pPr>
      <a:lvl5pPr algn="l" rtl="0" eaLnBrk="0" fontAlgn="base" hangingPunct="0">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5pPr>
      <a:lvl6pPr marL="4572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6pPr>
      <a:lvl7pPr marL="9144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7pPr>
      <a:lvl8pPr marL="13716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8pPr>
      <a:lvl9pPr marL="1828800" algn="l" rtl="0" fontAlgn="base">
        <a:lnSpc>
          <a:spcPct val="90000"/>
        </a:lnSpc>
        <a:spcBef>
          <a:spcPct val="0"/>
        </a:spcBef>
        <a:spcAft>
          <a:spcPct val="0"/>
        </a:spcAft>
        <a:defRPr sz="4400">
          <a:solidFill>
            <a:schemeClr val="tx1"/>
          </a:solidFill>
          <a:latin typeface="Century Gothic" panose="020B0502020202020204" pitchFamily="34" charset="0"/>
          <a:ea typeface="微软雅黑" panose="020B0503020204020204"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22.png"/><Relationship Id="rId5" Type="http://schemas.openxmlformats.org/officeDocument/2006/relationships/image" Target="../media/image20.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27.png"/><Relationship Id="rId4" Type="http://schemas.openxmlformats.org/officeDocument/2006/relationships/image" Target="../media/image26.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7.xml"/><Relationship Id="rId1" Type="http://schemas.openxmlformats.org/officeDocument/2006/relationships/slideLayout" Target="../slideLayouts/slideLayout9.xml"/><Relationship Id="rId4" Type="http://schemas.openxmlformats.org/officeDocument/2006/relationships/image" Target="../media/image31.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34.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35.png"/><Relationship Id="rId4" Type="http://schemas.openxmlformats.org/officeDocument/2006/relationships/image" Target="../media/image34.png"/></Relationships>
</file>

<file path=ppt/slides/_rels/slide21.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36.png"/><Relationship Id="rId5" Type="http://schemas.openxmlformats.org/officeDocument/2006/relationships/image" Target="../media/image34.png"/><Relationship Id="rId4" Type="http://schemas.openxmlformats.org/officeDocument/2006/relationships/image" Target="../media/image35.png"/><Relationship Id="rId9" Type="http://schemas.openxmlformats.org/officeDocument/2006/relationships/image" Target="../media/image39.png"/></Relationships>
</file>

<file path=ppt/slides/_rels/slide22.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40.png"/><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3.png"/><Relationship Id="rId7"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3.png"/><Relationship Id="rId7"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1.xml"/><Relationship Id="rId6" Type="http://schemas.openxmlformats.org/officeDocument/2006/relationships/image" Target="../media/image43.png"/><Relationship Id="rId5" Type="http://schemas.openxmlformats.org/officeDocument/2006/relationships/image" Target="../media/image40.png"/><Relationship Id="rId4" Type="http://schemas.openxmlformats.org/officeDocument/2006/relationships/image" Target="../media/image36.png"/><Relationship Id="rId9" Type="http://schemas.openxmlformats.org/officeDocument/2006/relationships/image" Target="../media/image42.png"/></Relationships>
</file>

<file path=ppt/slides/_rels/slide2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33.png"/><Relationship Id="rId7" Type="http://schemas.openxmlformats.org/officeDocument/2006/relationships/image" Target="../media/image46.png"/><Relationship Id="rId2" Type="http://schemas.openxmlformats.org/officeDocument/2006/relationships/notesSlide" Target="../notesSlides/notesSlide25.xml"/><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0.png"/><Relationship Id="rId4" Type="http://schemas.openxmlformats.org/officeDocument/2006/relationships/image" Target="../media/image36.png"/></Relationships>
</file>

<file path=ppt/slides/_rels/slide26.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33.png"/><Relationship Id="rId7"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9" Type="http://schemas.openxmlformats.org/officeDocument/2006/relationships/image" Target="../media/image50.png"/></Relationships>
</file>

<file path=ppt/slides/_rels/slide27.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3.png"/><Relationship Id="rId7" Type="http://schemas.openxmlformats.org/officeDocument/2006/relationships/image" Target="../media/image50.png"/><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52.png"/></Relationships>
</file>

<file path=ppt/slides/_rels/slide2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33.png"/><Relationship Id="rId7"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5.png"/><Relationship Id="rId10" Type="http://schemas.openxmlformats.org/officeDocument/2006/relationships/image" Target="../media/image54.png"/><Relationship Id="rId4" Type="http://schemas.openxmlformats.org/officeDocument/2006/relationships/image" Target="../media/image40.png"/><Relationship Id="rId9" Type="http://schemas.openxmlformats.org/officeDocument/2006/relationships/image" Target="../media/image53.png"/></Relationships>
</file>

<file path=ppt/slides/_rels/slide2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3.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5.png"/><Relationship Id="rId10" Type="http://schemas.openxmlformats.org/officeDocument/2006/relationships/image" Target="../media/image53.png"/><Relationship Id="rId4" Type="http://schemas.openxmlformats.org/officeDocument/2006/relationships/image" Target="../media/image40.png"/><Relationship Id="rId9" Type="http://schemas.openxmlformats.org/officeDocument/2006/relationships/image" Target="../media/image51.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33.png"/><Relationship Id="rId7"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xml"/><Relationship Id="rId6" Type="http://schemas.openxmlformats.org/officeDocument/2006/relationships/image" Target="../media/image47.png"/><Relationship Id="rId5" Type="http://schemas.openxmlformats.org/officeDocument/2006/relationships/image" Target="../media/image45.png"/><Relationship Id="rId4" Type="http://schemas.openxmlformats.org/officeDocument/2006/relationships/image" Target="../media/image40.png"/><Relationship Id="rId9"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notesSlide" Target="../notesSlides/notesSlide31.xml"/><Relationship Id="rId1" Type="http://schemas.openxmlformats.org/officeDocument/2006/relationships/slideLayout" Target="../slideLayouts/slideLayout1.xml"/><Relationship Id="rId5" Type="http://schemas.openxmlformats.org/officeDocument/2006/relationships/image" Target="../media/image57.png"/><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61.png"/><Relationship Id="rId4" Type="http://schemas.openxmlformats.org/officeDocument/2006/relationships/image" Target="../media/image60.png"/></Relationships>
</file>

<file path=ppt/slides/_rels/slide3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4.xml"/><Relationship Id="rId1" Type="http://schemas.openxmlformats.org/officeDocument/2006/relationships/slideLayout" Target="../slideLayouts/slideLayout1.xml"/><Relationship Id="rId4" Type="http://schemas.openxmlformats.org/officeDocument/2006/relationships/image" Target="../media/image63.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4.png"/><Relationship Id="rId4"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3" Type="http://schemas.openxmlformats.org/officeDocument/2006/relationships/hyperlink" Target="https://arxiv.org/pdf/1912.01603.pdf" TargetMode="External"/><Relationship Id="rId2" Type="http://schemas.openxmlformats.org/officeDocument/2006/relationships/notesSlide" Target="../notesSlides/notesSlide36.xml"/><Relationship Id="rId1" Type="http://schemas.openxmlformats.org/officeDocument/2006/relationships/slideLayout" Target="../slideLayouts/slideLayout1.xml"/><Relationship Id="rId5" Type="http://schemas.openxmlformats.org/officeDocument/2006/relationships/hyperlink" Target="https://export.arxiv.org/pdf/2010.02193.pdf" TargetMode="External"/><Relationship Id="rId4" Type="http://schemas.openxmlformats.org/officeDocument/2006/relationships/hyperlink" Target="https://export.arxiv.org/pdf/2206.14176.pdf" TargetMode="Externa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13.wmf"/><Relationship Id="rId3" Type="http://schemas.openxmlformats.org/officeDocument/2006/relationships/oleObject" Target="../embeddings/oleObject1.bin"/><Relationship Id="rId7" Type="http://schemas.openxmlformats.org/officeDocument/2006/relationships/oleObject" Target="../embeddings/oleObject3.bin"/><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12.wmf"/><Relationship Id="rId5" Type="http://schemas.openxmlformats.org/officeDocument/2006/relationships/oleObject" Target="../embeddings/oleObject2.bin"/><Relationship Id="rId10" Type="http://schemas.openxmlformats.org/officeDocument/2006/relationships/image" Target="../media/image14.wmf"/><Relationship Id="rId4" Type="http://schemas.openxmlformats.org/officeDocument/2006/relationships/image" Target="../media/image11.wmf"/><Relationship Id="rId9" Type="http://schemas.openxmlformats.org/officeDocument/2006/relationships/oleObject" Target="../embeddings/oleObject4.bin"/></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286B0DC-AE29-C4C0-0E1C-47D109B151BB}"/>
              </a:ext>
            </a:extLst>
          </p:cNvPr>
          <p:cNvPicPr>
            <a:picLocks noChangeAspect="1"/>
          </p:cNvPicPr>
          <p:nvPr/>
        </p:nvPicPr>
        <p:blipFill>
          <a:blip r:embed="rId3"/>
          <a:stretch>
            <a:fillRect/>
          </a:stretch>
        </p:blipFill>
        <p:spPr>
          <a:xfrm>
            <a:off x="1083314" y="1771640"/>
            <a:ext cx="10025372" cy="2721172"/>
          </a:xfrm>
          <a:prstGeom prst="rect">
            <a:avLst/>
          </a:prstGeom>
        </p:spPr>
      </p:pic>
      <p:sp>
        <p:nvSpPr>
          <p:cNvPr id="6" name="文本框 5">
            <a:extLst>
              <a:ext uri="{FF2B5EF4-FFF2-40B4-BE49-F238E27FC236}">
                <a16:creationId xmlns:a16="http://schemas.microsoft.com/office/drawing/2014/main" id="{67C2C7D5-9779-6A73-336E-4E079B8CDC16}"/>
              </a:ext>
            </a:extLst>
          </p:cNvPr>
          <p:cNvSpPr txBox="1"/>
          <p:nvPr/>
        </p:nvSpPr>
        <p:spPr>
          <a:xfrm>
            <a:off x="1415008" y="4950011"/>
            <a:ext cx="5460922" cy="369332"/>
          </a:xfrm>
          <a:prstGeom prst="rect">
            <a:avLst/>
          </a:prstGeom>
          <a:noFill/>
        </p:spPr>
        <p:txBody>
          <a:bodyPr wrap="square" rtlCol="0">
            <a:spAutoFit/>
          </a:bodyPr>
          <a:lstStyle/>
          <a:p>
            <a:r>
              <a:rPr kumimoji="1" lang="zh-CN" altLang="en-US" dirty="0"/>
              <a:t>汇报人：刘翎，邓雅萱，沈思甜，王天泽，孙瑞祥</a:t>
            </a:r>
          </a:p>
        </p:txBody>
      </p:sp>
    </p:spTree>
    <p:extLst>
      <p:ext uri="{BB962C8B-B14F-4D97-AF65-F5344CB8AC3E}">
        <p14:creationId xmlns:p14="http://schemas.microsoft.com/office/powerpoint/2010/main" val="2046553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The World Model</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pic>
        <p:nvPicPr>
          <p:cNvPr id="8" name="图片 7">
            <a:extLst>
              <a:ext uri="{FF2B5EF4-FFF2-40B4-BE49-F238E27FC236}">
                <a16:creationId xmlns:a16="http://schemas.microsoft.com/office/drawing/2014/main" id="{9B3446A9-52D0-F1A7-6219-13D9F13604BB}"/>
              </a:ext>
            </a:extLst>
          </p:cNvPr>
          <p:cNvPicPr>
            <a:picLocks noChangeAspect="1"/>
          </p:cNvPicPr>
          <p:nvPr/>
        </p:nvPicPr>
        <p:blipFill>
          <a:blip r:embed="rId3"/>
          <a:stretch>
            <a:fillRect/>
          </a:stretch>
        </p:blipFill>
        <p:spPr>
          <a:xfrm>
            <a:off x="3240000" y="867991"/>
            <a:ext cx="6966858" cy="5249560"/>
          </a:xfrm>
          <a:prstGeom prst="rect">
            <a:avLst/>
          </a:prstGeom>
        </p:spPr>
      </p:pic>
    </p:spTree>
    <p:extLst>
      <p:ext uri="{BB962C8B-B14F-4D97-AF65-F5344CB8AC3E}">
        <p14:creationId xmlns:p14="http://schemas.microsoft.com/office/powerpoint/2010/main" val="29337879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图片 19">
            <a:extLst>
              <a:ext uri="{FF2B5EF4-FFF2-40B4-BE49-F238E27FC236}">
                <a16:creationId xmlns:a16="http://schemas.microsoft.com/office/drawing/2014/main" id="{8AFFA0C8-6935-BC7C-BA73-BB9A36A07742}"/>
              </a:ext>
            </a:extLst>
          </p:cNvPr>
          <p:cNvPicPr>
            <a:picLocks noChangeAspect="1"/>
          </p:cNvPicPr>
          <p:nvPr/>
        </p:nvPicPr>
        <p:blipFill>
          <a:blip r:embed="rId3"/>
          <a:stretch>
            <a:fillRect/>
          </a:stretch>
        </p:blipFill>
        <p:spPr>
          <a:xfrm>
            <a:off x="3240000" y="867991"/>
            <a:ext cx="6966858" cy="5249560"/>
          </a:xfrm>
          <a:prstGeom prst="rect">
            <a:avLst/>
          </a:prstGeom>
        </p:spPr>
      </p:pic>
      <p:sp>
        <p:nvSpPr>
          <p:cNvPr id="10" name="标题 9"/>
          <p:cNvSpPr>
            <a:spLocks noGrp="1"/>
          </p:cNvSpPr>
          <p:nvPr>
            <p:ph type="title"/>
          </p:nvPr>
        </p:nvSpPr>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The World Model</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pic>
        <p:nvPicPr>
          <p:cNvPr id="2" name="图片 1">
            <a:extLst>
              <a:ext uri="{FF2B5EF4-FFF2-40B4-BE49-F238E27FC236}">
                <a16:creationId xmlns:a16="http://schemas.microsoft.com/office/drawing/2014/main" id="{C5FA1027-4445-262E-2490-BCA571A26157}"/>
              </a:ext>
            </a:extLst>
          </p:cNvPr>
          <p:cNvPicPr>
            <a:picLocks noChangeAspect="1"/>
          </p:cNvPicPr>
          <p:nvPr/>
        </p:nvPicPr>
        <p:blipFill>
          <a:blip r:embed="rId4"/>
          <a:stretch>
            <a:fillRect/>
          </a:stretch>
        </p:blipFill>
        <p:spPr>
          <a:xfrm>
            <a:off x="256432" y="2175556"/>
            <a:ext cx="610343" cy="480585"/>
          </a:xfrm>
          <a:prstGeom prst="rect">
            <a:avLst/>
          </a:prstGeom>
        </p:spPr>
      </p:pic>
      <p:sp>
        <p:nvSpPr>
          <p:cNvPr id="3" name="文本框 2">
            <a:extLst>
              <a:ext uri="{FF2B5EF4-FFF2-40B4-BE49-F238E27FC236}">
                <a16:creationId xmlns:a16="http://schemas.microsoft.com/office/drawing/2014/main" id="{58867839-0037-E10E-22C6-14D6A2969347}"/>
              </a:ext>
            </a:extLst>
          </p:cNvPr>
          <p:cNvSpPr txBox="1"/>
          <p:nvPr/>
        </p:nvSpPr>
        <p:spPr>
          <a:xfrm>
            <a:off x="944554" y="2231182"/>
            <a:ext cx="1723549" cy="369332"/>
          </a:xfrm>
          <a:prstGeom prst="rect">
            <a:avLst/>
          </a:prstGeom>
          <a:noFill/>
        </p:spPr>
        <p:txBody>
          <a:bodyPr wrap="none" rtlCol="0">
            <a:spAutoFit/>
          </a:bodyPr>
          <a:lstStyle/>
          <a:p>
            <a:r>
              <a:rPr lang="en-US" altLang="zh-CN" dirty="0">
                <a:latin typeface="Segoe UI" panose="020B0502040204020203" pitchFamily="34" charset="0"/>
              </a:rPr>
              <a:t>Encode Images</a:t>
            </a:r>
            <a:endParaRPr lang="zh-CN" altLang="en-US" dirty="0">
              <a:latin typeface="Segoe UI" panose="020B0502040204020203" pitchFamily="34" charset="0"/>
            </a:endParaRPr>
          </a:p>
        </p:txBody>
      </p:sp>
    </p:spTree>
    <p:extLst>
      <p:ext uri="{BB962C8B-B14F-4D97-AF65-F5344CB8AC3E}">
        <p14:creationId xmlns:p14="http://schemas.microsoft.com/office/powerpoint/2010/main" val="26502041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a:extLst>
              <a:ext uri="{FF2B5EF4-FFF2-40B4-BE49-F238E27FC236}">
                <a16:creationId xmlns:a16="http://schemas.microsoft.com/office/drawing/2014/main" id="{6136EA27-7B38-40A1-4222-02F9F5967F33}"/>
              </a:ext>
            </a:extLst>
          </p:cNvPr>
          <p:cNvPicPr>
            <a:picLocks noChangeAspect="1"/>
          </p:cNvPicPr>
          <p:nvPr/>
        </p:nvPicPr>
        <p:blipFill>
          <a:blip r:embed="rId3"/>
          <a:stretch>
            <a:fillRect/>
          </a:stretch>
        </p:blipFill>
        <p:spPr>
          <a:xfrm>
            <a:off x="3240000" y="881223"/>
            <a:ext cx="6931736" cy="5223095"/>
          </a:xfrm>
          <a:prstGeom prst="rect">
            <a:avLst/>
          </a:prstGeom>
        </p:spPr>
      </p:pic>
      <p:sp>
        <p:nvSpPr>
          <p:cNvPr id="10" name="标题 9"/>
          <p:cNvSpPr>
            <a:spLocks noGrp="1"/>
          </p:cNvSpPr>
          <p:nvPr>
            <p:ph type="title"/>
          </p:nvPr>
        </p:nvSpPr>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The World Model</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pic>
        <p:nvPicPr>
          <p:cNvPr id="2" name="图片 1">
            <a:extLst>
              <a:ext uri="{FF2B5EF4-FFF2-40B4-BE49-F238E27FC236}">
                <a16:creationId xmlns:a16="http://schemas.microsoft.com/office/drawing/2014/main" id="{76FB3AB6-48EF-56A7-4E72-C4A4006399D1}"/>
              </a:ext>
            </a:extLst>
          </p:cNvPr>
          <p:cNvPicPr>
            <a:picLocks noChangeAspect="1"/>
          </p:cNvPicPr>
          <p:nvPr/>
        </p:nvPicPr>
        <p:blipFill>
          <a:blip r:embed="rId4"/>
          <a:stretch>
            <a:fillRect/>
          </a:stretch>
        </p:blipFill>
        <p:spPr>
          <a:xfrm>
            <a:off x="256432" y="2175556"/>
            <a:ext cx="610343" cy="480585"/>
          </a:xfrm>
          <a:prstGeom prst="rect">
            <a:avLst/>
          </a:prstGeom>
        </p:spPr>
      </p:pic>
      <p:sp>
        <p:nvSpPr>
          <p:cNvPr id="3" name="文本框 2">
            <a:extLst>
              <a:ext uri="{FF2B5EF4-FFF2-40B4-BE49-F238E27FC236}">
                <a16:creationId xmlns:a16="http://schemas.microsoft.com/office/drawing/2014/main" id="{E37AA62E-E67B-1E76-0DA6-9A0752C39BFF}"/>
              </a:ext>
            </a:extLst>
          </p:cNvPr>
          <p:cNvSpPr txBox="1"/>
          <p:nvPr/>
        </p:nvSpPr>
        <p:spPr>
          <a:xfrm>
            <a:off x="944554" y="2231182"/>
            <a:ext cx="1723549" cy="369332"/>
          </a:xfrm>
          <a:prstGeom prst="rect">
            <a:avLst/>
          </a:prstGeom>
          <a:noFill/>
        </p:spPr>
        <p:txBody>
          <a:bodyPr wrap="none" rtlCol="0">
            <a:spAutoFit/>
          </a:bodyPr>
          <a:lstStyle/>
          <a:p>
            <a:r>
              <a:rPr lang="en-US" altLang="zh-CN" dirty="0">
                <a:latin typeface="Segoe UI" panose="020B0502040204020203" pitchFamily="34" charset="0"/>
              </a:rPr>
              <a:t>Encode Images</a:t>
            </a:r>
            <a:endParaRPr lang="zh-CN" altLang="en-US" dirty="0">
              <a:latin typeface="Segoe UI" panose="020B0502040204020203" pitchFamily="34" charset="0"/>
            </a:endParaRPr>
          </a:p>
        </p:txBody>
      </p:sp>
      <p:pic>
        <p:nvPicPr>
          <p:cNvPr id="4" name="图片 3">
            <a:extLst>
              <a:ext uri="{FF2B5EF4-FFF2-40B4-BE49-F238E27FC236}">
                <a16:creationId xmlns:a16="http://schemas.microsoft.com/office/drawing/2014/main" id="{838F3915-FEE9-2F36-7F3E-0E0ABF91C442}"/>
              </a:ext>
            </a:extLst>
          </p:cNvPr>
          <p:cNvPicPr>
            <a:picLocks noChangeAspect="1"/>
          </p:cNvPicPr>
          <p:nvPr/>
        </p:nvPicPr>
        <p:blipFill>
          <a:blip r:embed="rId5"/>
          <a:stretch>
            <a:fillRect/>
          </a:stretch>
        </p:blipFill>
        <p:spPr>
          <a:xfrm>
            <a:off x="256430" y="2983775"/>
            <a:ext cx="610346" cy="598378"/>
          </a:xfrm>
          <a:prstGeom prst="rect">
            <a:avLst/>
          </a:prstGeom>
        </p:spPr>
      </p:pic>
      <p:sp>
        <p:nvSpPr>
          <p:cNvPr id="5" name="文本框 4">
            <a:extLst>
              <a:ext uri="{FF2B5EF4-FFF2-40B4-BE49-F238E27FC236}">
                <a16:creationId xmlns:a16="http://schemas.microsoft.com/office/drawing/2014/main" id="{C6C9BDA9-B947-EB16-D880-AE6F78C79814}"/>
              </a:ext>
            </a:extLst>
          </p:cNvPr>
          <p:cNvSpPr txBox="1"/>
          <p:nvPr/>
        </p:nvSpPr>
        <p:spPr>
          <a:xfrm>
            <a:off x="944554" y="3098298"/>
            <a:ext cx="1799275" cy="369332"/>
          </a:xfrm>
          <a:prstGeom prst="rect">
            <a:avLst/>
          </a:prstGeom>
          <a:noFill/>
        </p:spPr>
        <p:txBody>
          <a:bodyPr wrap="none" rtlCol="0">
            <a:spAutoFit/>
          </a:bodyPr>
          <a:lstStyle/>
          <a:p>
            <a:r>
              <a:rPr lang="en-US" altLang="zh-CN" dirty="0">
                <a:latin typeface="Segoe UI" panose="020B0502040204020203" pitchFamily="34" charset="0"/>
              </a:rPr>
              <a:t>Predict Rewards</a:t>
            </a:r>
            <a:endParaRPr lang="zh-CN" altLang="en-US" dirty="0">
              <a:latin typeface="Segoe UI" panose="020B0502040204020203" pitchFamily="34" charset="0"/>
            </a:endParaRPr>
          </a:p>
        </p:txBody>
      </p:sp>
    </p:spTree>
    <p:extLst>
      <p:ext uri="{BB962C8B-B14F-4D97-AF65-F5344CB8AC3E}">
        <p14:creationId xmlns:p14="http://schemas.microsoft.com/office/powerpoint/2010/main" val="15700827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83ADCF5B-765C-95A5-7054-75C431B0F41F}"/>
              </a:ext>
            </a:extLst>
          </p:cNvPr>
          <p:cNvPicPr>
            <a:picLocks noChangeAspect="1"/>
          </p:cNvPicPr>
          <p:nvPr/>
        </p:nvPicPr>
        <p:blipFill>
          <a:blip r:embed="rId3"/>
          <a:stretch>
            <a:fillRect/>
          </a:stretch>
        </p:blipFill>
        <p:spPr>
          <a:xfrm>
            <a:off x="3240000" y="881223"/>
            <a:ext cx="6949297" cy="5236328"/>
          </a:xfrm>
          <a:prstGeom prst="rect">
            <a:avLst/>
          </a:prstGeom>
        </p:spPr>
      </p:pic>
      <p:sp>
        <p:nvSpPr>
          <p:cNvPr id="10" name="标题 9"/>
          <p:cNvSpPr>
            <a:spLocks noGrp="1"/>
          </p:cNvSpPr>
          <p:nvPr>
            <p:ph type="title"/>
          </p:nvPr>
        </p:nvSpPr>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The World Model</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pic>
        <p:nvPicPr>
          <p:cNvPr id="2" name="图片 1">
            <a:extLst>
              <a:ext uri="{FF2B5EF4-FFF2-40B4-BE49-F238E27FC236}">
                <a16:creationId xmlns:a16="http://schemas.microsoft.com/office/drawing/2014/main" id="{170CC607-8082-189B-2620-6C46C98D56B3}"/>
              </a:ext>
            </a:extLst>
          </p:cNvPr>
          <p:cNvPicPr>
            <a:picLocks noChangeAspect="1"/>
          </p:cNvPicPr>
          <p:nvPr/>
        </p:nvPicPr>
        <p:blipFill>
          <a:blip r:embed="rId4"/>
          <a:stretch>
            <a:fillRect/>
          </a:stretch>
        </p:blipFill>
        <p:spPr>
          <a:xfrm>
            <a:off x="256432" y="2175556"/>
            <a:ext cx="610343" cy="480585"/>
          </a:xfrm>
          <a:prstGeom prst="rect">
            <a:avLst/>
          </a:prstGeom>
        </p:spPr>
      </p:pic>
      <p:sp>
        <p:nvSpPr>
          <p:cNvPr id="3" name="文本框 2">
            <a:extLst>
              <a:ext uri="{FF2B5EF4-FFF2-40B4-BE49-F238E27FC236}">
                <a16:creationId xmlns:a16="http://schemas.microsoft.com/office/drawing/2014/main" id="{63A1B658-0B5F-E97E-944F-F07989C542A2}"/>
              </a:ext>
            </a:extLst>
          </p:cNvPr>
          <p:cNvSpPr txBox="1"/>
          <p:nvPr/>
        </p:nvSpPr>
        <p:spPr>
          <a:xfrm>
            <a:off x="944554" y="2231182"/>
            <a:ext cx="1723549" cy="369332"/>
          </a:xfrm>
          <a:prstGeom prst="rect">
            <a:avLst/>
          </a:prstGeom>
          <a:noFill/>
        </p:spPr>
        <p:txBody>
          <a:bodyPr wrap="none" rtlCol="0">
            <a:spAutoFit/>
          </a:bodyPr>
          <a:lstStyle/>
          <a:p>
            <a:r>
              <a:rPr lang="en-US" altLang="zh-CN" dirty="0">
                <a:latin typeface="Segoe UI" panose="020B0502040204020203" pitchFamily="34" charset="0"/>
              </a:rPr>
              <a:t>Encode Images</a:t>
            </a:r>
            <a:endParaRPr lang="zh-CN" altLang="en-US" dirty="0">
              <a:latin typeface="Segoe UI" panose="020B0502040204020203" pitchFamily="34" charset="0"/>
            </a:endParaRPr>
          </a:p>
        </p:txBody>
      </p:sp>
      <p:pic>
        <p:nvPicPr>
          <p:cNvPr id="4" name="图片 3">
            <a:extLst>
              <a:ext uri="{FF2B5EF4-FFF2-40B4-BE49-F238E27FC236}">
                <a16:creationId xmlns:a16="http://schemas.microsoft.com/office/drawing/2014/main" id="{DE4E84C7-9A38-67EF-8601-33FA2A29B665}"/>
              </a:ext>
            </a:extLst>
          </p:cNvPr>
          <p:cNvPicPr>
            <a:picLocks noChangeAspect="1"/>
          </p:cNvPicPr>
          <p:nvPr/>
        </p:nvPicPr>
        <p:blipFill>
          <a:blip r:embed="rId5"/>
          <a:stretch>
            <a:fillRect/>
          </a:stretch>
        </p:blipFill>
        <p:spPr>
          <a:xfrm>
            <a:off x="256430" y="2983775"/>
            <a:ext cx="610346" cy="598378"/>
          </a:xfrm>
          <a:prstGeom prst="rect">
            <a:avLst/>
          </a:prstGeom>
        </p:spPr>
      </p:pic>
      <p:sp>
        <p:nvSpPr>
          <p:cNvPr id="5" name="文本框 4">
            <a:extLst>
              <a:ext uri="{FF2B5EF4-FFF2-40B4-BE49-F238E27FC236}">
                <a16:creationId xmlns:a16="http://schemas.microsoft.com/office/drawing/2014/main" id="{65AD2649-871D-D5E9-A8A3-82939D72079F}"/>
              </a:ext>
            </a:extLst>
          </p:cNvPr>
          <p:cNvSpPr txBox="1"/>
          <p:nvPr/>
        </p:nvSpPr>
        <p:spPr>
          <a:xfrm>
            <a:off x="944554" y="3098298"/>
            <a:ext cx="1799275" cy="369332"/>
          </a:xfrm>
          <a:prstGeom prst="rect">
            <a:avLst/>
          </a:prstGeom>
          <a:noFill/>
        </p:spPr>
        <p:txBody>
          <a:bodyPr wrap="none" rtlCol="0">
            <a:spAutoFit/>
          </a:bodyPr>
          <a:lstStyle/>
          <a:p>
            <a:r>
              <a:rPr lang="en-US" altLang="zh-CN" dirty="0">
                <a:latin typeface="Segoe UI" panose="020B0502040204020203" pitchFamily="34" charset="0"/>
              </a:rPr>
              <a:t>Predict Rewards</a:t>
            </a:r>
            <a:endParaRPr lang="zh-CN" altLang="en-US" dirty="0">
              <a:latin typeface="Segoe UI" panose="020B0502040204020203" pitchFamily="34" charset="0"/>
            </a:endParaRPr>
          </a:p>
        </p:txBody>
      </p:sp>
      <p:pic>
        <p:nvPicPr>
          <p:cNvPr id="6" name="图片 5">
            <a:extLst>
              <a:ext uri="{FF2B5EF4-FFF2-40B4-BE49-F238E27FC236}">
                <a16:creationId xmlns:a16="http://schemas.microsoft.com/office/drawing/2014/main" id="{0A71CE92-3C80-B507-5DBA-952FAAEA1242}"/>
              </a:ext>
            </a:extLst>
          </p:cNvPr>
          <p:cNvPicPr>
            <a:picLocks noChangeAspect="1"/>
          </p:cNvPicPr>
          <p:nvPr/>
        </p:nvPicPr>
        <p:blipFill>
          <a:blip r:embed="rId6"/>
          <a:stretch>
            <a:fillRect/>
          </a:stretch>
        </p:blipFill>
        <p:spPr>
          <a:xfrm>
            <a:off x="263339" y="3950474"/>
            <a:ext cx="578912" cy="445855"/>
          </a:xfrm>
          <a:prstGeom prst="rect">
            <a:avLst/>
          </a:prstGeom>
        </p:spPr>
      </p:pic>
      <p:sp>
        <p:nvSpPr>
          <p:cNvPr id="7" name="文本框 6">
            <a:extLst>
              <a:ext uri="{FF2B5EF4-FFF2-40B4-BE49-F238E27FC236}">
                <a16:creationId xmlns:a16="http://schemas.microsoft.com/office/drawing/2014/main" id="{619FCD45-66DE-CFC9-4CCE-E4B56B3E37B7}"/>
              </a:ext>
            </a:extLst>
          </p:cNvPr>
          <p:cNvSpPr txBox="1"/>
          <p:nvPr/>
        </p:nvSpPr>
        <p:spPr>
          <a:xfrm>
            <a:off x="944554" y="3988735"/>
            <a:ext cx="1701107" cy="369332"/>
          </a:xfrm>
          <a:prstGeom prst="rect">
            <a:avLst/>
          </a:prstGeom>
          <a:noFill/>
        </p:spPr>
        <p:txBody>
          <a:bodyPr wrap="none" rtlCol="0">
            <a:spAutoFit/>
          </a:bodyPr>
          <a:lstStyle/>
          <a:p>
            <a:r>
              <a:rPr lang="en-US" altLang="zh-CN" dirty="0">
                <a:latin typeface="Segoe UI" panose="020B0502040204020203" pitchFamily="34" charset="0"/>
              </a:rPr>
              <a:t>Reconstruction</a:t>
            </a:r>
            <a:endParaRPr lang="zh-CN" altLang="en-US" dirty="0">
              <a:latin typeface="Segoe UI" panose="020B0502040204020203" pitchFamily="34" charset="0"/>
            </a:endParaRPr>
          </a:p>
        </p:txBody>
      </p:sp>
    </p:spTree>
    <p:extLst>
      <p:ext uri="{BB962C8B-B14F-4D97-AF65-F5344CB8AC3E}">
        <p14:creationId xmlns:p14="http://schemas.microsoft.com/office/powerpoint/2010/main" val="27817806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6083300" y="1333141"/>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title"/>
          </p:nvPr>
        </p:nvSpPr>
        <p:spPr>
          <a:xfrm>
            <a:off x="1368806" y="345305"/>
            <a:ext cx="8643848" cy="478155"/>
          </a:xfrm>
        </p:spPr>
        <p:txBody>
          <a:bodyPr/>
          <a:lstStyle/>
          <a:p>
            <a:r>
              <a:rPr lang="en-US" altLang="zh-CN" dirty="0">
                <a:sym typeface="+mn-ea"/>
              </a:rPr>
              <a:t>Behavior Learning</a:t>
            </a:r>
            <a:endParaRPr lang="zh-CN" altLang="en-US" dirty="0"/>
          </a:p>
        </p:txBody>
      </p:sp>
      <p:sp>
        <p:nvSpPr>
          <p:cNvPr id="12" name="矩形 11"/>
          <p:cNvSpPr/>
          <p:nvPr/>
        </p:nvSpPr>
        <p:spPr>
          <a:xfrm>
            <a:off x="660400" y="1333141"/>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5400000">
            <a:off x="6051370" y="3430202"/>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674790" y="1745927"/>
            <a:ext cx="2656114" cy="559435"/>
          </a:xfrm>
          <a:prstGeom prst="rect">
            <a:avLst/>
          </a:prstGeom>
          <a:noFill/>
        </p:spPr>
        <p:txBody>
          <a:bodyPr wrap="square" lIns="0" tIns="0" rIns="0" bIns="0" rtlCol="0">
            <a:spAutoFit/>
          </a:bodyPr>
          <a:lstStyle/>
          <a:p>
            <a:pPr>
              <a:lnSpc>
                <a:spcPct val="130000"/>
              </a:lnSpc>
            </a:pPr>
            <a:r>
              <a:rPr lang="en-US" altLang="zh-CN" sz="2800" b="1" spc="300" dirty="0">
                <a:solidFill>
                  <a:schemeClr val="accent4"/>
                </a:solidFill>
                <a:latin typeface="+mj-ea"/>
                <a:ea typeface="+mj-ea"/>
              </a:rPr>
              <a:t>Actor Critic</a:t>
            </a:r>
          </a:p>
        </p:txBody>
      </p:sp>
      <p:cxnSp>
        <p:nvCxnSpPr>
          <p:cNvPr id="22" name="直接连接符 21"/>
          <p:cNvCxnSpPr/>
          <p:nvPr/>
        </p:nvCxnSpPr>
        <p:spPr>
          <a:xfrm>
            <a:off x="6718439" y="2524184"/>
            <a:ext cx="5596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137285" y="1745615"/>
            <a:ext cx="3665220" cy="559435"/>
          </a:xfrm>
          <a:prstGeom prst="rect">
            <a:avLst/>
          </a:prstGeom>
          <a:noFill/>
        </p:spPr>
        <p:txBody>
          <a:bodyPr wrap="square" lIns="0" tIns="0" rIns="0" bIns="0" rtlCol="0">
            <a:spAutoFit/>
          </a:bodyPr>
          <a:lstStyle/>
          <a:p>
            <a:pPr>
              <a:lnSpc>
                <a:spcPct val="130000"/>
              </a:lnSpc>
            </a:pPr>
            <a:r>
              <a:rPr lang="en-US" altLang="zh-CN" sz="2800" b="1" spc="300" dirty="0">
                <a:solidFill>
                  <a:schemeClr val="bg1"/>
                </a:solidFill>
                <a:latin typeface="+mj-ea"/>
                <a:ea typeface="+mj-ea"/>
              </a:rPr>
              <a:t>Policy Gradient</a:t>
            </a:r>
          </a:p>
        </p:txBody>
      </p:sp>
      <p:cxnSp>
        <p:nvCxnSpPr>
          <p:cNvPr id="26" name="直接连接符 25"/>
          <p:cNvCxnSpPr/>
          <p:nvPr/>
        </p:nvCxnSpPr>
        <p:spPr>
          <a:xfrm>
            <a:off x="1193644" y="2524184"/>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pic>
        <p:nvPicPr>
          <p:cNvPr id="3" name="图片 2"/>
          <p:cNvPicPr>
            <a:picLocks noChangeAspect="1"/>
          </p:cNvPicPr>
          <p:nvPr/>
        </p:nvPicPr>
        <p:blipFill>
          <a:blip r:embed="rId3"/>
          <a:stretch>
            <a:fillRect/>
          </a:stretch>
        </p:blipFill>
        <p:spPr>
          <a:xfrm>
            <a:off x="750570" y="2796540"/>
            <a:ext cx="5254625" cy="848360"/>
          </a:xfrm>
          <a:prstGeom prst="rect">
            <a:avLst/>
          </a:prstGeom>
        </p:spPr>
      </p:pic>
      <p:pic>
        <p:nvPicPr>
          <p:cNvPr id="2" name="图片 1"/>
          <p:cNvPicPr>
            <a:picLocks noChangeAspect="1"/>
          </p:cNvPicPr>
          <p:nvPr/>
        </p:nvPicPr>
        <p:blipFill>
          <a:blip r:embed="rId4"/>
          <a:stretch>
            <a:fillRect/>
          </a:stretch>
        </p:blipFill>
        <p:spPr>
          <a:xfrm>
            <a:off x="6718300" y="2601595"/>
            <a:ext cx="4618990" cy="2529840"/>
          </a:xfrm>
          <a:prstGeom prst="rect">
            <a:avLst/>
          </a:prstGeom>
        </p:spPr>
      </p:pic>
    </p:spTree>
  </p:cSld>
  <p:clrMapOvr>
    <a:masterClrMapping/>
  </p:clrMapOvr>
  <p:transition spd="med">
    <p:pull/>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5305"/>
            <a:ext cx="8643848" cy="478155"/>
          </a:xfrm>
        </p:spPr>
        <p:txBody>
          <a:bodyPr/>
          <a:lstStyle/>
          <a:p>
            <a:r>
              <a:rPr lang="en-US" altLang="zh-CN" dirty="0">
                <a:sym typeface="+mn-ea"/>
              </a:rPr>
              <a:t>Behavior Learning</a:t>
            </a:r>
            <a:endParaRPr lang="zh-CN" altLang="en-US" dirty="0"/>
          </a:p>
        </p:txBody>
      </p:sp>
      <p:sp>
        <p:nvSpPr>
          <p:cNvPr id="53" name="文本框 52"/>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3</a:t>
            </a:r>
            <a:endParaRPr lang="zh-CN" altLang="en-US" sz="3600" b="1" dirty="0">
              <a:solidFill>
                <a:schemeClr val="bg1"/>
              </a:solidFill>
            </a:endParaRPr>
          </a:p>
        </p:txBody>
      </p:sp>
      <p:sp>
        <p:nvSpPr>
          <p:cNvPr id="32" name="矩形 31"/>
          <p:cNvSpPr/>
          <p:nvPr/>
        </p:nvSpPr>
        <p:spPr>
          <a:xfrm>
            <a:off x="3038475" y="2730500"/>
            <a:ext cx="2459355" cy="76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文本框 32"/>
          <p:cNvSpPr txBox="1"/>
          <p:nvPr/>
        </p:nvSpPr>
        <p:spPr>
          <a:xfrm>
            <a:off x="2334845" y="1997816"/>
            <a:ext cx="2992755" cy="583565"/>
          </a:xfrm>
          <a:prstGeom prst="rect">
            <a:avLst/>
          </a:prstGeom>
          <a:noFill/>
        </p:spPr>
        <p:txBody>
          <a:bodyPr wrap="none" lIns="0" rtlCol="0">
            <a:spAutoFit/>
          </a:bodyPr>
          <a:lstStyle/>
          <a:p>
            <a:pPr algn="l"/>
            <a:r>
              <a:rPr lang="zh-CN" altLang="en-US" sz="3200" b="1" spc="100" dirty="0">
                <a:solidFill>
                  <a:schemeClr val="accent1"/>
                </a:solidFill>
              </a:rPr>
              <a:t>Action model</a:t>
            </a:r>
          </a:p>
        </p:txBody>
      </p:sp>
      <p:sp>
        <p:nvSpPr>
          <p:cNvPr id="34" name="文本框 33"/>
          <p:cNvSpPr txBox="1"/>
          <p:nvPr/>
        </p:nvSpPr>
        <p:spPr>
          <a:xfrm>
            <a:off x="847724" y="2989828"/>
            <a:ext cx="4791075" cy="2405522"/>
          </a:xfrm>
          <a:prstGeom prst="rect">
            <a:avLst/>
          </a:prstGeom>
          <a:noFill/>
        </p:spPr>
        <p:txBody>
          <a:bodyPr wrap="square" lIns="0" rtlCol="0">
            <a:normAutofit/>
          </a:bodyPr>
          <a:lstStyle/>
          <a:p>
            <a:pPr algn="just" eaLnBrk="1">
              <a:lnSpc>
                <a:spcPct val="150000"/>
              </a:lnSpc>
            </a:pPr>
            <a:r>
              <a:rPr spc="100" dirty="0">
                <a:latin typeface="Segoe UI" panose="020B0502040204020203" charset="0"/>
                <a:ea typeface="+mn-ea"/>
                <a:cs typeface="Segoe UI" panose="020B0502040204020203" charset="0"/>
              </a:rPr>
              <a:t>The action model implements the policy and aims to predict actions that solve the imagination environment. </a:t>
            </a:r>
          </a:p>
        </p:txBody>
      </p:sp>
      <p:sp>
        <p:nvSpPr>
          <p:cNvPr id="35" name="矩形 34"/>
          <p:cNvSpPr/>
          <p:nvPr/>
        </p:nvSpPr>
        <p:spPr>
          <a:xfrm>
            <a:off x="6703695" y="2724785"/>
            <a:ext cx="2343785" cy="762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文本框 35"/>
          <p:cNvSpPr txBox="1"/>
          <p:nvPr/>
        </p:nvSpPr>
        <p:spPr>
          <a:xfrm>
            <a:off x="7161072" y="2044171"/>
            <a:ext cx="2758440" cy="583565"/>
          </a:xfrm>
          <a:prstGeom prst="rect">
            <a:avLst/>
          </a:prstGeom>
          <a:noFill/>
        </p:spPr>
        <p:txBody>
          <a:bodyPr wrap="none" lIns="0" rtlCol="0">
            <a:spAutoFit/>
          </a:bodyPr>
          <a:lstStyle/>
          <a:p>
            <a:pPr algn="l"/>
            <a:r>
              <a:rPr lang="zh-CN" altLang="en-US" sz="3200" b="1" spc="100" dirty="0">
                <a:solidFill>
                  <a:schemeClr val="accent4"/>
                </a:solidFill>
              </a:rPr>
              <a:t>Value model</a:t>
            </a:r>
          </a:p>
        </p:txBody>
      </p:sp>
      <p:sp>
        <p:nvSpPr>
          <p:cNvPr id="37" name="文本框 36"/>
          <p:cNvSpPr txBox="1"/>
          <p:nvPr/>
        </p:nvSpPr>
        <p:spPr>
          <a:xfrm>
            <a:off x="6686550" y="2989828"/>
            <a:ext cx="4826592" cy="2405522"/>
          </a:xfrm>
          <a:prstGeom prst="rect">
            <a:avLst/>
          </a:prstGeom>
          <a:noFill/>
        </p:spPr>
        <p:txBody>
          <a:bodyPr wrap="square" lIns="0" rtlCol="0">
            <a:normAutofit/>
          </a:bodyPr>
          <a:lstStyle/>
          <a:p>
            <a:pPr algn="just" eaLnBrk="1">
              <a:lnSpc>
                <a:spcPct val="150000"/>
              </a:lnSpc>
              <a:buClrTx/>
              <a:buSzTx/>
              <a:buFontTx/>
            </a:pPr>
            <a:r>
              <a:rPr sz="1800" spc="100" dirty="0">
                <a:latin typeface="Segoe UI" panose="020B0502040204020203" charset="0"/>
                <a:cs typeface="Segoe UI" panose="020B0502040204020203" charset="0"/>
                <a:sym typeface="+mn-ea"/>
              </a:rPr>
              <a:t>The value model estimates the expected imagined rewards that the action model achieves from each state </a:t>
            </a:r>
            <a:endParaRPr sz="1800" spc="100" dirty="0">
              <a:latin typeface="Segoe UI" panose="020B0502040204020203" charset="0"/>
              <a:cs typeface="Segoe UI" panose="020B0502040204020203" charset="0"/>
            </a:endParaRPr>
          </a:p>
        </p:txBody>
      </p:sp>
      <p:cxnSp>
        <p:nvCxnSpPr>
          <p:cNvPr id="38" name="直接连接符 37"/>
          <p:cNvCxnSpPr/>
          <p:nvPr/>
        </p:nvCxnSpPr>
        <p:spPr>
          <a:xfrm>
            <a:off x="6091989" y="1997816"/>
            <a:ext cx="0" cy="3198298"/>
          </a:xfrm>
          <a:prstGeom prst="line">
            <a:avLst/>
          </a:prstGeom>
          <a:ln w="3175">
            <a:solidFill>
              <a:schemeClr val="bg1">
                <a:lumMod val="75000"/>
              </a:schemeClr>
            </a:solidFill>
            <a:prstDash val="sysDash"/>
          </a:ln>
        </p:spPr>
        <p:style>
          <a:lnRef idx="1">
            <a:schemeClr val="accent1"/>
          </a:lnRef>
          <a:fillRef idx="0">
            <a:schemeClr val="accent1"/>
          </a:fillRef>
          <a:effectRef idx="0">
            <a:schemeClr val="accent1"/>
          </a:effectRef>
          <a:fontRef idx="minor">
            <a:schemeClr val="tx1"/>
          </a:fontRef>
        </p:style>
      </p:cxnSp>
      <p:sp>
        <p:nvSpPr>
          <p:cNvPr id="17" name="文本框 16"/>
          <p:cNvSpPr txBox="1"/>
          <p:nvPr/>
        </p:nvSpPr>
        <p:spPr>
          <a:xfrm>
            <a:off x="4335145" y="1139190"/>
            <a:ext cx="3513455" cy="451485"/>
          </a:xfrm>
          <a:prstGeom prst="rect">
            <a:avLst/>
          </a:prstGeom>
          <a:noFill/>
        </p:spPr>
        <p:txBody>
          <a:bodyPr wrap="square" lIns="0" tIns="0" rIns="0" bIns="0" rtlCol="0">
            <a:noAutofit/>
          </a:bodyPr>
          <a:lstStyle/>
          <a:p>
            <a:pPr algn="ctr">
              <a:lnSpc>
                <a:spcPct val="120000"/>
              </a:lnSpc>
            </a:pPr>
            <a:r>
              <a:rPr lang="en-US" altLang="zh-CN" sz="2800" b="1" spc="300" dirty="0">
                <a:solidFill>
                  <a:schemeClr val="tx1"/>
                </a:solidFill>
                <a:latin typeface="+mn-ea"/>
              </a:rPr>
              <a:t>World Model</a:t>
            </a:r>
          </a:p>
        </p:txBody>
      </p:sp>
      <p:sp>
        <p:nvSpPr>
          <p:cNvPr id="2" name="左箭头 1"/>
          <p:cNvSpPr/>
          <p:nvPr/>
        </p:nvSpPr>
        <p:spPr>
          <a:xfrm rot="18840000">
            <a:off x="5307330" y="1708150"/>
            <a:ext cx="328295" cy="254000"/>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左箭头 3"/>
          <p:cNvSpPr/>
          <p:nvPr/>
        </p:nvSpPr>
        <p:spPr>
          <a:xfrm rot="13920000">
            <a:off x="6544310" y="1709420"/>
            <a:ext cx="328295" cy="254000"/>
          </a:xfrm>
          <a:prstGeom prst="leftArrow">
            <a:avLst/>
          </a:prstGeom>
          <a:solidFill>
            <a:srgbClr val="A13F0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图片 4"/>
          <p:cNvPicPr>
            <a:picLocks noChangeAspect="1"/>
          </p:cNvPicPr>
          <p:nvPr/>
        </p:nvPicPr>
        <p:blipFill>
          <a:blip r:embed="rId3"/>
          <a:stretch>
            <a:fillRect/>
          </a:stretch>
        </p:blipFill>
        <p:spPr>
          <a:xfrm>
            <a:off x="9489440" y="3969385"/>
            <a:ext cx="307340" cy="307340"/>
          </a:xfrm>
          <a:prstGeom prst="rect">
            <a:avLst/>
          </a:prstGeom>
        </p:spPr>
      </p:pic>
      <p:pic>
        <p:nvPicPr>
          <p:cNvPr id="7" name="图片 6"/>
          <p:cNvPicPr>
            <a:picLocks noChangeAspect="1"/>
          </p:cNvPicPr>
          <p:nvPr/>
        </p:nvPicPr>
        <p:blipFill>
          <a:blip r:embed="rId4"/>
          <a:stretch>
            <a:fillRect/>
          </a:stretch>
        </p:blipFill>
        <p:spPr>
          <a:xfrm>
            <a:off x="4335145" y="4930140"/>
            <a:ext cx="1584960" cy="853440"/>
          </a:xfrm>
          <a:prstGeom prst="rect">
            <a:avLst/>
          </a:prstGeom>
        </p:spPr>
      </p:pic>
      <p:pic>
        <p:nvPicPr>
          <p:cNvPr id="8" name="图片 7"/>
          <p:cNvPicPr>
            <a:picLocks noChangeAspect="1"/>
          </p:cNvPicPr>
          <p:nvPr/>
        </p:nvPicPr>
        <p:blipFill>
          <a:blip r:embed="rId5"/>
          <a:stretch>
            <a:fillRect/>
          </a:stretch>
        </p:blipFill>
        <p:spPr>
          <a:xfrm>
            <a:off x="6015990" y="4945380"/>
            <a:ext cx="3596640" cy="822960"/>
          </a:xfrm>
          <a:prstGeom prst="rect">
            <a:avLst/>
          </a:prstGeom>
        </p:spPr>
      </p:pic>
    </p:spTree>
  </p:cSld>
  <p:clrMapOvr>
    <a:masterClrMapping/>
  </p:clrMapOvr>
  <p:transition spd="med">
    <p:pull/>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368806" y="345305"/>
            <a:ext cx="8643848" cy="478155"/>
          </a:xfrm>
        </p:spPr>
        <p:txBody>
          <a:bodyPr/>
          <a:lstStyle/>
          <a:p>
            <a:r>
              <a:rPr lang="en-US" altLang="zh-CN" dirty="0">
                <a:sym typeface="+mn-ea"/>
              </a:rPr>
              <a:t>Behavior Learning</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3</a:t>
            </a:r>
          </a:p>
        </p:txBody>
      </p:sp>
      <p:sp>
        <p:nvSpPr>
          <p:cNvPr id="17" name="文本框 16"/>
          <p:cNvSpPr txBox="1"/>
          <p:nvPr/>
        </p:nvSpPr>
        <p:spPr>
          <a:xfrm>
            <a:off x="849630" y="1053465"/>
            <a:ext cx="11190605" cy="591185"/>
          </a:xfrm>
          <a:prstGeom prst="rect">
            <a:avLst/>
          </a:prstGeom>
          <a:noFill/>
        </p:spPr>
        <p:txBody>
          <a:bodyPr wrap="square" lIns="0" tIns="0" rIns="0" bIns="0" rtlCol="0">
            <a:noAutofit/>
          </a:bodyPr>
          <a:lstStyle/>
          <a:p>
            <a:pPr algn="ctr">
              <a:lnSpc>
                <a:spcPct val="120000"/>
              </a:lnSpc>
            </a:pPr>
            <a:r>
              <a:rPr lang="en-US" altLang="zh-CN" sz="2800" b="1" spc="300" dirty="0">
                <a:solidFill>
                  <a:schemeClr val="tx1"/>
                </a:solidFill>
                <a:latin typeface="+mn-ea"/>
              </a:rPr>
              <a:t>Value Estimation</a:t>
            </a:r>
            <a:r>
              <a:rPr lang="zh-CN" altLang="en-US" sz="2800" b="1" spc="300" dirty="0">
                <a:solidFill>
                  <a:schemeClr val="tx1"/>
                </a:solidFill>
                <a:latin typeface="+mn-ea"/>
              </a:rPr>
              <a:t>（</a:t>
            </a:r>
            <a:r>
              <a:rPr lang="en-US" altLang="zh-CN" sz="2800" b="1" spc="300" dirty="0">
                <a:solidFill>
                  <a:schemeClr val="tx1"/>
                </a:solidFill>
                <a:latin typeface="+mn-ea"/>
              </a:rPr>
              <a:t>Long Time Estimation</a:t>
            </a:r>
            <a:r>
              <a:rPr lang="zh-CN" altLang="en-US" sz="2800" b="1" spc="300" dirty="0">
                <a:solidFill>
                  <a:schemeClr val="tx1"/>
                </a:solidFill>
                <a:latin typeface="+mn-ea"/>
              </a:rPr>
              <a:t>）</a:t>
            </a:r>
          </a:p>
        </p:txBody>
      </p:sp>
      <p:pic>
        <p:nvPicPr>
          <p:cNvPr id="3" name="图片 2"/>
          <p:cNvPicPr>
            <a:picLocks noChangeAspect="1"/>
          </p:cNvPicPr>
          <p:nvPr>
            <p:custDataLst>
              <p:tags r:id="rId1"/>
            </p:custDataLst>
          </p:nvPr>
        </p:nvPicPr>
        <p:blipFill>
          <a:blip r:embed="rId5"/>
          <a:srcRect t="5345"/>
          <a:stretch>
            <a:fillRect/>
          </a:stretch>
        </p:blipFill>
        <p:spPr>
          <a:xfrm>
            <a:off x="1573530" y="1644650"/>
            <a:ext cx="9044940" cy="2473960"/>
          </a:xfrm>
          <a:prstGeom prst="rect">
            <a:avLst/>
          </a:prstGeom>
        </p:spPr>
      </p:pic>
      <p:pic>
        <p:nvPicPr>
          <p:cNvPr id="2" name="图片 1"/>
          <p:cNvPicPr>
            <a:picLocks noChangeAspect="1"/>
          </p:cNvPicPr>
          <p:nvPr>
            <p:custDataLst>
              <p:tags r:id="rId2"/>
            </p:custDataLst>
          </p:nvPr>
        </p:nvPicPr>
        <p:blipFill>
          <a:blip r:embed="rId6"/>
          <a:stretch>
            <a:fillRect/>
          </a:stretch>
        </p:blipFill>
        <p:spPr>
          <a:xfrm>
            <a:off x="2275205" y="4224020"/>
            <a:ext cx="7641590" cy="1844040"/>
          </a:xfrm>
          <a:prstGeom prst="rect">
            <a:avLst/>
          </a:prstGeom>
        </p:spPr>
      </p:pic>
    </p:spTree>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368806" y="345305"/>
            <a:ext cx="8643848" cy="478155"/>
          </a:xfrm>
        </p:spPr>
        <p:txBody>
          <a:bodyPr/>
          <a:lstStyle/>
          <a:p>
            <a:r>
              <a:rPr lang="en-US" altLang="zh-CN" dirty="0">
                <a:sym typeface="+mn-ea"/>
              </a:rPr>
              <a:t>Behavior Learning</a:t>
            </a:r>
            <a:endParaRPr lang="zh-CN" altLang="en-US" dirty="0"/>
          </a:p>
        </p:txBody>
      </p:sp>
      <p:sp>
        <p:nvSpPr>
          <p:cNvPr id="5" name="文本框 4"/>
          <p:cNvSpPr txBox="1">
            <a:spLocks noChangeArrowheads="1"/>
          </p:cNvSpPr>
          <p:nvPr/>
        </p:nvSpPr>
        <p:spPr bwMode="auto">
          <a:xfrm>
            <a:off x="357352" y="235111"/>
            <a:ext cx="96979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3</a:t>
            </a:r>
          </a:p>
        </p:txBody>
      </p:sp>
      <p:sp>
        <p:nvSpPr>
          <p:cNvPr id="17" name="文本框 16"/>
          <p:cNvSpPr txBox="1"/>
          <p:nvPr/>
        </p:nvSpPr>
        <p:spPr>
          <a:xfrm>
            <a:off x="3806190" y="997585"/>
            <a:ext cx="4783455" cy="451485"/>
          </a:xfrm>
          <a:prstGeom prst="rect">
            <a:avLst/>
          </a:prstGeom>
          <a:noFill/>
        </p:spPr>
        <p:txBody>
          <a:bodyPr wrap="square" lIns="0" tIns="0" rIns="0" bIns="0" rtlCol="0">
            <a:noAutofit/>
          </a:bodyPr>
          <a:lstStyle/>
          <a:p>
            <a:pPr algn="ctr">
              <a:lnSpc>
                <a:spcPct val="120000"/>
              </a:lnSpc>
            </a:pPr>
            <a:r>
              <a:rPr lang="en-US" altLang="zh-CN" sz="2800" b="1" spc="300" dirty="0">
                <a:solidFill>
                  <a:schemeClr val="tx1"/>
                </a:solidFill>
                <a:latin typeface="+mn-ea"/>
              </a:rPr>
              <a:t>Learning Objective</a:t>
            </a:r>
          </a:p>
        </p:txBody>
      </p:sp>
      <p:pic>
        <p:nvPicPr>
          <p:cNvPr id="2" name="图片 1"/>
          <p:cNvPicPr>
            <a:picLocks noChangeAspect="1"/>
          </p:cNvPicPr>
          <p:nvPr/>
        </p:nvPicPr>
        <p:blipFill>
          <a:blip r:embed="rId3"/>
          <a:stretch>
            <a:fillRect/>
          </a:stretch>
        </p:blipFill>
        <p:spPr>
          <a:xfrm>
            <a:off x="1657350" y="3292475"/>
            <a:ext cx="2903220" cy="853440"/>
          </a:xfrm>
          <a:prstGeom prst="rect">
            <a:avLst/>
          </a:prstGeom>
        </p:spPr>
      </p:pic>
      <p:sp>
        <p:nvSpPr>
          <p:cNvPr id="13" name="矩形 12"/>
          <p:cNvSpPr/>
          <p:nvPr/>
        </p:nvSpPr>
        <p:spPr>
          <a:xfrm>
            <a:off x="6083300" y="1623336"/>
            <a:ext cx="5435600" cy="4389376"/>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660400" y="1623336"/>
            <a:ext cx="5435600" cy="4389376"/>
          </a:xfrm>
          <a:prstGeom prst="rect">
            <a:avLst/>
          </a:prstGeom>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等腰三角形 13"/>
          <p:cNvSpPr/>
          <p:nvPr/>
        </p:nvSpPr>
        <p:spPr>
          <a:xfrm rot="5400000">
            <a:off x="6051370" y="3720397"/>
            <a:ext cx="292707" cy="195138"/>
          </a:xfrm>
          <a:prstGeom prst="triangl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6674790" y="2036122"/>
            <a:ext cx="2656114" cy="559435"/>
          </a:xfrm>
          <a:prstGeom prst="rect">
            <a:avLst/>
          </a:prstGeom>
          <a:noFill/>
        </p:spPr>
        <p:txBody>
          <a:bodyPr wrap="square" lIns="0" tIns="0" rIns="0" bIns="0" rtlCol="0">
            <a:spAutoFit/>
          </a:bodyPr>
          <a:lstStyle/>
          <a:p>
            <a:pPr>
              <a:lnSpc>
                <a:spcPct val="130000"/>
              </a:lnSpc>
            </a:pPr>
            <a:r>
              <a:rPr lang="en-US" altLang="zh-CN" sz="2800" b="1" spc="300" dirty="0">
                <a:solidFill>
                  <a:schemeClr val="accent4"/>
                </a:solidFill>
                <a:latin typeface="+mj-ea"/>
                <a:ea typeface="+mj-ea"/>
              </a:rPr>
              <a:t>Value</a:t>
            </a:r>
          </a:p>
        </p:txBody>
      </p:sp>
      <p:cxnSp>
        <p:nvCxnSpPr>
          <p:cNvPr id="22" name="直接连接符 21"/>
          <p:cNvCxnSpPr/>
          <p:nvPr/>
        </p:nvCxnSpPr>
        <p:spPr>
          <a:xfrm>
            <a:off x="6718439" y="2814379"/>
            <a:ext cx="559638" cy="0"/>
          </a:xfrm>
          <a:prstGeom prst="line">
            <a:avLst/>
          </a:prstGeom>
          <a:ln w="381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4" name="文本框 23"/>
          <p:cNvSpPr txBox="1"/>
          <p:nvPr/>
        </p:nvSpPr>
        <p:spPr>
          <a:xfrm>
            <a:off x="1137285" y="2035810"/>
            <a:ext cx="3665220" cy="559435"/>
          </a:xfrm>
          <a:prstGeom prst="rect">
            <a:avLst/>
          </a:prstGeom>
          <a:noFill/>
        </p:spPr>
        <p:txBody>
          <a:bodyPr wrap="square" lIns="0" tIns="0" rIns="0" bIns="0" rtlCol="0">
            <a:spAutoFit/>
          </a:bodyPr>
          <a:lstStyle/>
          <a:p>
            <a:pPr>
              <a:lnSpc>
                <a:spcPct val="130000"/>
              </a:lnSpc>
            </a:pPr>
            <a:r>
              <a:rPr lang="en-US" altLang="zh-CN" sz="2800" b="1" spc="300" dirty="0">
                <a:solidFill>
                  <a:schemeClr val="bg1"/>
                </a:solidFill>
                <a:latin typeface="+mj-ea"/>
                <a:ea typeface="+mj-ea"/>
              </a:rPr>
              <a:t>Action</a:t>
            </a:r>
          </a:p>
        </p:txBody>
      </p:sp>
      <p:cxnSp>
        <p:nvCxnSpPr>
          <p:cNvPr id="26" name="直接连接符 25"/>
          <p:cNvCxnSpPr/>
          <p:nvPr/>
        </p:nvCxnSpPr>
        <p:spPr>
          <a:xfrm>
            <a:off x="1193644" y="2814379"/>
            <a:ext cx="559638"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pic>
        <p:nvPicPr>
          <p:cNvPr id="7" name="图片 6"/>
          <p:cNvPicPr>
            <a:picLocks noChangeAspect="1"/>
          </p:cNvPicPr>
          <p:nvPr/>
        </p:nvPicPr>
        <p:blipFill>
          <a:blip r:embed="rId3"/>
          <a:stretch>
            <a:fillRect/>
          </a:stretch>
        </p:blipFill>
        <p:spPr>
          <a:xfrm>
            <a:off x="1137285" y="3124835"/>
            <a:ext cx="2903220" cy="853440"/>
          </a:xfrm>
          <a:prstGeom prst="rect">
            <a:avLst/>
          </a:prstGeom>
        </p:spPr>
      </p:pic>
      <p:pic>
        <p:nvPicPr>
          <p:cNvPr id="8" name="图片 7"/>
          <p:cNvPicPr>
            <a:picLocks noChangeAspect="1"/>
          </p:cNvPicPr>
          <p:nvPr/>
        </p:nvPicPr>
        <p:blipFill>
          <a:blip r:embed="rId4"/>
          <a:stretch>
            <a:fillRect/>
          </a:stretch>
        </p:blipFill>
        <p:spPr>
          <a:xfrm>
            <a:off x="6674485" y="3124835"/>
            <a:ext cx="4312920" cy="777240"/>
          </a:xfrm>
          <a:prstGeom prst="rect">
            <a:avLst/>
          </a:prstGeom>
        </p:spPr>
      </p:pic>
      <p:sp>
        <p:nvSpPr>
          <p:cNvPr id="27" name="文本框 26"/>
          <p:cNvSpPr txBox="1"/>
          <p:nvPr/>
        </p:nvSpPr>
        <p:spPr>
          <a:xfrm>
            <a:off x="1137295" y="4383294"/>
            <a:ext cx="4572000" cy="319405"/>
          </a:xfrm>
          <a:prstGeom prst="rect">
            <a:avLst/>
          </a:prstGeom>
          <a:noFill/>
        </p:spPr>
        <p:txBody>
          <a:bodyPr wrap="square" lIns="0" tIns="0" rIns="0" bIns="0" rtlCol="0">
            <a:spAutoFit/>
          </a:bodyPr>
          <a:lstStyle/>
          <a:p>
            <a:pPr algn="just" eaLnBrk="1">
              <a:lnSpc>
                <a:spcPct val="130000"/>
              </a:lnSpc>
            </a:pPr>
            <a:r>
              <a:rPr lang="en-US" altLang="zh-CN" sz="1600" spc="300" dirty="0">
                <a:solidFill>
                  <a:schemeClr val="bg1"/>
                </a:solidFill>
              </a:rPr>
              <a:t>Maxinize total value estimations</a:t>
            </a:r>
          </a:p>
        </p:txBody>
      </p:sp>
      <p:sp>
        <p:nvSpPr>
          <p:cNvPr id="23" name="文本框 22"/>
          <p:cNvSpPr txBox="1"/>
          <p:nvPr/>
        </p:nvSpPr>
        <p:spPr>
          <a:xfrm>
            <a:off x="6674182" y="4303919"/>
            <a:ext cx="4572000" cy="319405"/>
          </a:xfrm>
          <a:prstGeom prst="rect">
            <a:avLst/>
          </a:prstGeom>
          <a:noFill/>
        </p:spPr>
        <p:txBody>
          <a:bodyPr wrap="square" lIns="0" tIns="0" rIns="0" bIns="0" rtlCol="0">
            <a:spAutoFit/>
          </a:bodyPr>
          <a:lstStyle/>
          <a:p>
            <a:pPr algn="just" eaLnBrk="1">
              <a:lnSpc>
                <a:spcPct val="130000"/>
              </a:lnSpc>
            </a:pPr>
            <a:r>
              <a:rPr lang="en-US" altLang="zh-CN" sz="1600" spc="300" dirty="0">
                <a:solidFill>
                  <a:schemeClr val="tx1">
                    <a:lumMod val="85000"/>
                    <a:lumOff val="15000"/>
                  </a:schemeClr>
                </a:solidFill>
              </a:rPr>
              <a:t>R</a:t>
            </a:r>
            <a:r>
              <a:rPr lang="zh-CN" altLang="en-US" sz="1600" spc="300" dirty="0">
                <a:solidFill>
                  <a:schemeClr val="tx1">
                    <a:lumMod val="85000"/>
                    <a:lumOff val="15000"/>
                  </a:schemeClr>
                </a:solidFill>
              </a:rPr>
              <a:t>egress the value estimates</a:t>
            </a:r>
          </a:p>
        </p:txBody>
      </p:sp>
    </p:spTree>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Pseudo code</a:t>
            </a:r>
            <a:endParaRPr lang="zh-CN" altLang="en-US" dirty="0"/>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a:blip r:embed="rId3"/>
          <a:stretch>
            <a:fillRect/>
          </a:stretch>
        </p:blipFill>
        <p:spPr>
          <a:xfrm>
            <a:off x="2422999" y="891757"/>
            <a:ext cx="6829156" cy="5213264"/>
          </a:xfrm>
          <a:prstGeom prst="rect">
            <a:avLst/>
          </a:prstGeom>
        </p:spPr>
      </p:pic>
      <p:sp>
        <p:nvSpPr>
          <p:cNvPr id="6" name="文本框 5">
            <a:extLst>
              <a:ext uri="{FF2B5EF4-FFF2-40B4-BE49-F238E27FC236}">
                <a16:creationId xmlns:a16="http://schemas.microsoft.com/office/drawing/2014/main" id="{47CB1C23-CABC-E292-DAB8-6F85737BEB10}"/>
              </a:ext>
            </a:extLst>
          </p:cNvPr>
          <p:cNvSpPr txBox="1"/>
          <p:nvPr/>
        </p:nvSpPr>
        <p:spPr>
          <a:xfrm>
            <a:off x="744583" y="169817"/>
            <a:ext cx="184731" cy="369332"/>
          </a:xfrm>
          <a:prstGeom prst="rect">
            <a:avLst/>
          </a:prstGeom>
          <a:noFill/>
        </p:spPr>
        <p:txBody>
          <a:bodyPr wrap="none" rtlCol="0">
            <a:spAutoFit/>
          </a:bodyPr>
          <a:lstStyle/>
          <a:p>
            <a:endParaRPr kumimoji="1" lang="zh-CN" altLang="en-US" dirty="0"/>
          </a:p>
        </p:txBody>
      </p:sp>
      <p:sp>
        <p:nvSpPr>
          <p:cNvPr id="7" name="文本框 6">
            <a:extLst>
              <a:ext uri="{FF2B5EF4-FFF2-40B4-BE49-F238E27FC236}">
                <a16:creationId xmlns:a16="http://schemas.microsoft.com/office/drawing/2014/main" id="{942770DD-F863-2352-C5E4-2D7ECF5629D2}"/>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3398241728"/>
      </p:ext>
    </p:extLst>
  </p:cSld>
  <p:clrMapOvr>
    <a:masterClrMapping/>
  </p:clrMapOvr>
  <mc:AlternateContent xmlns:mc="http://schemas.openxmlformats.org/markup-compatibility/2006" xmlns:p14="http://schemas.microsoft.com/office/powerpoint/2010/main">
    <mc:Choice Requires="p14">
      <p:transition spd="slow" p14:dur="1500">
        <p:pull/>
      </p:transition>
    </mc:Choice>
    <mc:Fallback xmlns="">
      <p:transition spd="slow">
        <p:pull/>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Initialize</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pic>
        <p:nvPicPr>
          <p:cNvPr id="6" name="!!伪代码-initial">
            <a:extLst>
              <a:ext uri="{FF2B5EF4-FFF2-40B4-BE49-F238E27FC236}">
                <a16:creationId xmlns:a16="http://schemas.microsoft.com/office/drawing/2014/main" id="{494A6341-344C-C4C0-FDC3-608E58EC272B}"/>
              </a:ext>
            </a:extLst>
          </p:cNvPr>
          <p:cNvPicPr>
            <a:picLocks noChangeAspect="1"/>
          </p:cNvPicPr>
          <p:nvPr/>
        </p:nvPicPr>
        <p:blipFill>
          <a:blip r:embed="rId4">
            <a:alphaModFix amt="5000"/>
          </a:blip>
          <a:stretch>
            <a:fillRect/>
          </a:stretch>
        </p:blipFill>
        <p:spPr>
          <a:xfrm>
            <a:off x="795862" y="1578963"/>
            <a:ext cx="3375573" cy="356847"/>
          </a:xfrm>
          <a:prstGeom prst="rect">
            <a:avLst/>
          </a:prstGeom>
        </p:spPr>
      </p:pic>
      <p:sp>
        <p:nvSpPr>
          <p:cNvPr id="4" name="文本框 3">
            <a:extLst>
              <a:ext uri="{FF2B5EF4-FFF2-40B4-BE49-F238E27FC236}">
                <a16:creationId xmlns:a16="http://schemas.microsoft.com/office/drawing/2014/main" id="{4FDFA0E8-EBFE-0421-B745-F2BDBEBFE983}"/>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24996502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advClick="0" advTm="0">
        <p159:morph option="byObject"/>
      </p:transition>
    </mc:Choice>
    <mc:Fallback xmlns="">
      <p:transition spd="slow" advClick="0"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a:xfrm>
            <a:off x="1606550" y="344317"/>
            <a:ext cx="8643848" cy="480131"/>
          </a:xfrm>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Learning to Walk in the Real World in 1 Hour</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0</a:t>
            </a:r>
            <a:endParaRPr lang="zh-CN" altLang="en-US" sz="3600" b="1" dirty="0">
              <a:solidFill>
                <a:schemeClr val="bg1"/>
              </a:solidFill>
            </a:endParaRPr>
          </a:p>
        </p:txBody>
      </p:sp>
      <p:pic>
        <p:nvPicPr>
          <p:cNvPr id="2" name="剪-Learning to Walk in the Real World in 1 Hour.mp4">
            <a:hlinkClick r:id="" action="ppaction://media"/>
            <a:extLst>
              <a:ext uri="{FF2B5EF4-FFF2-40B4-BE49-F238E27FC236}">
                <a16:creationId xmlns:a16="http://schemas.microsoft.com/office/drawing/2014/main" id="{66DAE820-E9F9-EBDE-CC48-68ACC76251C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081959" y="1168469"/>
            <a:ext cx="6028082" cy="4521062"/>
          </a:xfrm>
          <a:prstGeom prst="rect">
            <a:avLst/>
          </a:prstGeom>
        </p:spPr>
      </p:pic>
    </p:spTree>
    <p:extLst>
      <p:ext uri="{BB962C8B-B14F-4D97-AF65-F5344CB8AC3E}">
        <p14:creationId xmlns:p14="http://schemas.microsoft.com/office/powerpoint/2010/main" val="4077355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9125"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Initialize</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pic>
        <p:nvPicPr>
          <p:cNvPr id="7" name="!!伪代码-initial">
            <a:extLst>
              <a:ext uri="{FF2B5EF4-FFF2-40B4-BE49-F238E27FC236}">
                <a16:creationId xmlns:a16="http://schemas.microsoft.com/office/drawing/2014/main" id="{7CCC255E-76CB-ED17-5B39-B3503AACD0F2}"/>
              </a:ext>
            </a:extLst>
          </p:cNvPr>
          <p:cNvPicPr>
            <a:picLocks noChangeAspect="1"/>
          </p:cNvPicPr>
          <p:nvPr/>
        </p:nvPicPr>
        <p:blipFill>
          <a:blip r:embed="rId4"/>
          <a:stretch>
            <a:fillRect/>
          </a:stretch>
        </p:blipFill>
        <p:spPr>
          <a:xfrm>
            <a:off x="2095153" y="3094274"/>
            <a:ext cx="8001693" cy="845893"/>
          </a:xfrm>
          <a:prstGeom prst="rect">
            <a:avLst/>
          </a:prstGeom>
        </p:spPr>
      </p:pic>
      <p:pic>
        <p:nvPicPr>
          <p:cNvPr id="8" name="!!伪代码-Dynamics">
            <a:extLst>
              <a:ext uri="{FF2B5EF4-FFF2-40B4-BE49-F238E27FC236}">
                <a16:creationId xmlns:a16="http://schemas.microsoft.com/office/drawing/2014/main" id="{7D93DCF5-974C-FF2E-48E6-8CF0F153448E}"/>
              </a:ext>
            </a:extLst>
          </p:cNvPr>
          <p:cNvPicPr>
            <a:picLocks noChangeAspect="1"/>
          </p:cNvPicPr>
          <p:nvPr/>
        </p:nvPicPr>
        <p:blipFill>
          <a:blip r:embed="rId5">
            <a:alphaModFix amt="5000"/>
          </a:blip>
          <a:stretch>
            <a:fillRect/>
          </a:stretch>
        </p:blipFill>
        <p:spPr>
          <a:xfrm>
            <a:off x="1216773" y="2286814"/>
            <a:ext cx="3237240" cy="745803"/>
          </a:xfrm>
          <a:prstGeom prst="rect">
            <a:avLst/>
          </a:prstGeom>
        </p:spPr>
      </p:pic>
      <p:sp>
        <p:nvSpPr>
          <p:cNvPr id="5" name="文本框 4">
            <a:extLst>
              <a:ext uri="{FF2B5EF4-FFF2-40B4-BE49-F238E27FC236}">
                <a16:creationId xmlns:a16="http://schemas.microsoft.com/office/drawing/2014/main" id="{636692CB-BFB3-146A-0237-5C1092BAD8B6}"/>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30318881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伪代码">
            <a:extLst>
              <a:ext uri="{FF2B5EF4-FFF2-40B4-BE49-F238E27FC236}">
                <a16:creationId xmlns:a16="http://schemas.microsoft.com/office/drawing/2014/main" id="{0B74CCC2-95C8-F94B-1274-AC5321A81616}"/>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sp>
        <p:nvSpPr>
          <p:cNvPr id="2" name="标题 1"/>
          <p:cNvSpPr>
            <a:spLocks noGrp="1"/>
          </p:cNvSpPr>
          <p:nvPr>
            <p:ph type="title"/>
          </p:nvPr>
        </p:nvSpPr>
        <p:spPr>
          <a:xfrm>
            <a:off x="1606550" y="344317"/>
            <a:ext cx="8643848" cy="480131"/>
          </a:xfrm>
        </p:spPr>
        <p:txBody>
          <a:bodyPr/>
          <a:lstStyle/>
          <a:p>
            <a:r>
              <a:rPr lang="en-US" altLang="zh-CN" dirty="0"/>
              <a:t>Dynamics learning</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20" name="!!伪代码-Dynamics">
            <a:extLst>
              <a:ext uri="{FF2B5EF4-FFF2-40B4-BE49-F238E27FC236}">
                <a16:creationId xmlns:a16="http://schemas.microsoft.com/office/drawing/2014/main" id="{A72959A0-A392-F89E-C1F9-63878DCBCC08}"/>
              </a:ext>
            </a:extLst>
          </p:cNvPr>
          <p:cNvPicPr>
            <a:picLocks noChangeAspect="1"/>
          </p:cNvPicPr>
          <p:nvPr/>
        </p:nvPicPr>
        <p:blipFill>
          <a:blip r:embed="rId4"/>
          <a:stretch>
            <a:fillRect/>
          </a:stretch>
        </p:blipFill>
        <p:spPr>
          <a:xfrm>
            <a:off x="2308532" y="1574943"/>
            <a:ext cx="7574936" cy="1745131"/>
          </a:xfrm>
          <a:prstGeom prst="rect">
            <a:avLst/>
          </a:prstGeom>
        </p:spPr>
      </p:pic>
      <p:pic>
        <p:nvPicPr>
          <p:cNvPr id="21" name="!!伪代码-initial">
            <a:extLst>
              <a:ext uri="{FF2B5EF4-FFF2-40B4-BE49-F238E27FC236}">
                <a16:creationId xmlns:a16="http://schemas.microsoft.com/office/drawing/2014/main" id="{044C0127-6CD3-2C9C-5908-DE559EE9316B}"/>
              </a:ext>
            </a:extLst>
          </p:cNvPr>
          <p:cNvPicPr>
            <a:picLocks noChangeAspect="1"/>
          </p:cNvPicPr>
          <p:nvPr/>
        </p:nvPicPr>
        <p:blipFill>
          <a:blip r:embed="rId5">
            <a:alphaModFix amt="5000"/>
          </a:blip>
          <a:stretch>
            <a:fillRect/>
          </a:stretch>
        </p:blipFill>
        <p:spPr>
          <a:xfrm>
            <a:off x="795862" y="1546020"/>
            <a:ext cx="3521344" cy="372256"/>
          </a:xfrm>
          <a:prstGeom prst="rect">
            <a:avLst/>
          </a:prstGeom>
        </p:spPr>
      </p:pic>
      <p:pic>
        <p:nvPicPr>
          <p:cNvPr id="23" name="!!伪代码-Behavior">
            <a:extLst>
              <a:ext uri="{FF2B5EF4-FFF2-40B4-BE49-F238E27FC236}">
                <a16:creationId xmlns:a16="http://schemas.microsoft.com/office/drawing/2014/main" id="{25FAF7B8-01BE-A956-9CD6-FC2CE5BACC57}"/>
              </a:ext>
            </a:extLst>
          </p:cNvPr>
          <p:cNvPicPr>
            <a:picLocks noChangeAspect="1"/>
          </p:cNvPicPr>
          <p:nvPr/>
        </p:nvPicPr>
        <p:blipFill>
          <a:blip r:embed="rId6">
            <a:alphaModFix amt="5000"/>
          </a:blip>
          <a:stretch>
            <a:fillRect/>
          </a:stretch>
        </p:blipFill>
        <p:spPr>
          <a:xfrm>
            <a:off x="1259937" y="3071532"/>
            <a:ext cx="3045010" cy="1157460"/>
          </a:xfrm>
          <a:prstGeom prst="rect">
            <a:avLst/>
          </a:prstGeom>
        </p:spPr>
      </p:pic>
      <p:pic>
        <p:nvPicPr>
          <p:cNvPr id="26" name="!! Representation p">
            <a:extLst>
              <a:ext uri="{FF2B5EF4-FFF2-40B4-BE49-F238E27FC236}">
                <a16:creationId xmlns:a16="http://schemas.microsoft.com/office/drawing/2014/main" id="{1938EECC-0E01-9731-300E-B688BED79973}"/>
              </a:ext>
            </a:extLst>
          </p:cNvPr>
          <p:cNvPicPr>
            <a:picLocks noChangeAspect="1"/>
          </p:cNvPicPr>
          <p:nvPr/>
        </p:nvPicPr>
        <p:blipFill rotWithShape="1">
          <a:blip r:embed="rId7">
            <a:alphaModFix amt="5000"/>
          </a:blip>
          <a:srcRect l="45045"/>
          <a:stretch/>
        </p:blipFill>
        <p:spPr>
          <a:xfrm>
            <a:off x="6440508" y="2447508"/>
            <a:ext cx="3313470" cy="464860"/>
          </a:xfrm>
          <a:prstGeom prst="rect">
            <a:avLst/>
          </a:prstGeom>
        </p:spPr>
      </p:pic>
      <p:pic>
        <p:nvPicPr>
          <p:cNvPr id="5" name="图片 4">
            <a:extLst>
              <a:ext uri="{FF2B5EF4-FFF2-40B4-BE49-F238E27FC236}">
                <a16:creationId xmlns:a16="http://schemas.microsoft.com/office/drawing/2014/main" id="{40AB32CD-3E4E-27BD-81AF-75B2CC37D5C3}"/>
              </a:ext>
            </a:extLst>
          </p:cNvPr>
          <p:cNvPicPr>
            <a:picLocks noChangeAspect="1"/>
          </p:cNvPicPr>
          <p:nvPr/>
        </p:nvPicPr>
        <p:blipFill>
          <a:blip r:embed="rId8"/>
          <a:stretch>
            <a:fillRect/>
          </a:stretch>
        </p:blipFill>
        <p:spPr>
          <a:xfrm>
            <a:off x="2308532" y="3409890"/>
            <a:ext cx="2787704" cy="2229371"/>
          </a:xfrm>
          <a:prstGeom prst="rect">
            <a:avLst/>
          </a:prstGeom>
        </p:spPr>
      </p:pic>
      <p:sp>
        <p:nvSpPr>
          <p:cNvPr id="8" name="箭头: 下 7">
            <a:extLst>
              <a:ext uri="{FF2B5EF4-FFF2-40B4-BE49-F238E27FC236}">
                <a16:creationId xmlns:a16="http://schemas.microsoft.com/office/drawing/2014/main" id="{50811C1B-F86A-8E2F-987C-2F2F711FA280}"/>
              </a:ext>
            </a:extLst>
          </p:cNvPr>
          <p:cNvSpPr/>
          <p:nvPr/>
        </p:nvSpPr>
        <p:spPr>
          <a:xfrm rot="16200000">
            <a:off x="5786284" y="4019199"/>
            <a:ext cx="619432" cy="1097375"/>
          </a:xfrm>
          <a:prstGeom prst="downArrow">
            <a:avLst/>
          </a:prstGeom>
          <a:effectLst>
            <a:outerShdw blurRad="50800" dist="38100" dir="18900000" algn="bl" rotWithShape="0">
              <a:prstClr val="black">
                <a:alpha val="40000"/>
              </a:prstClr>
            </a:outerShdw>
            <a:softEdge rad="1270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1709982D-6273-C87E-472D-E15D46C2A2B4}"/>
              </a:ext>
            </a:extLst>
          </p:cNvPr>
          <p:cNvPicPr>
            <a:picLocks noChangeAspect="1"/>
          </p:cNvPicPr>
          <p:nvPr/>
        </p:nvPicPr>
        <p:blipFill>
          <a:blip r:embed="rId9"/>
          <a:stretch>
            <a:fillRect/>
          </a:stretch>
        </p:blipFill>
        <p:spPr>
          <a:xfrm>
            <a:off x="7064349" y="3320074"/>
            <a:ext cx="3314987" cy="2515920"/>
          </a:xfrm>
          <a:prstGeom prst="rect">
            <a:avLst/>
          </a:prstGeom>
        </p:spPr>
      </p:pic>
      <p:sp>
        <p:nvSpPr>
          <p:cNvPr id="3" name="文本框 2">
            <a:extLst>
              <a:ext uri="{FF2B5EF4-FFF2-40B4-BE49-F238E27FC236}">
                <a16:creationId xmlns:a16="http://schemas.microsoft.com/office/drawing/2014/main" id="{C6A63233-EA4A-202E-C769-85748E0F195A}"/>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27182843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Behavior learning</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pic>
        <p:nvPicPr>
          <p:cNvPr id="7" name="!!伪代码-Dynamics">
            <a:extLst>
              <a:ext uri="{FF2B5EF4-FFF2-40B4-BE49-F238E27FC236}">
                <a16:creationId xmlns:a16="http://schemas.microsoft.com/office/drawing/2014/main" id="{8D325714-98CA-F6D1-D301-C279DEEDFA5B}"/>
              </a:ext>
            </a:extLst>
          </p:cNvPr>
          <p:cNvPicPr>
            <a:picLocks noChangeAspect="1"/>
          </p:cNvPicPr>
          <p:nvPr/>
        </p:nvPicPr>
        <p:blipFill>
          <a:blip r:embed="rId4">
            <a:alphaModFix amt="5000"/>
          </a:blip>
          <a:stretch>
            <a:fillRect/>
          </a:stretch>
        </p:blipFill>
        <p:spPr>
          <a:xfrm>
            <a:off x="1216773" y="2286814"/>
            <a:ext cx="3237240" cy="745803"/>
          </a:xfrm>
          <a:prstGeom prst="rect">
            <a:avLst/>
          </a:prstGeom>
        </p:spPr>
      </p:pic>
      <p:pic>
        <p:nvPicPr>
          <p:cNvPr id="8" name="!!伪代码-Behavior">
            <a:extLst>
              <a:ext uri="{FF2B5EF4-FFF2-40B4-BE49-F238E27FC236}">
                <a16:creationId xmlns:a16="http://schemas.microsoft.com/office/drawing/2014/main" id="{ED876D9F-4D29-44D4-1369-C8FD81754976}"/>
              </a:ext>
            </a:extLst>
          </p:cNvPr>
          <p:cNvPicPr>
            <a:picLocks noChangeAspect="1"/>
          </p:cNvPicPr>
          <p:nvPr/>
        </p:nvPicPr>
        <p:blipFill>
          <a:blip r:embed="rId5">
            <a:alphaModFix/>
          </a:blip>
          <a:stretch>
            <a:fillRect/>
          </a:stretch>
        </p:blipFill>
        <p:spPr>
          <a:xfrm>
            <a:off x="3249887" y="1268638"/>
            <a:ext cx="5357173" cy="2036352"/>
          </a:xfrm>
          <a:prstGeom prst="rect">
            <a:avLst/>
          </a:prstGeom>
        </p:spPr>
      </p:pic>
      <p:pic>
        <p:nvPicPr>
          <p:cNvPr id="11" name="!!伪代码-Predict rewards">
            <a:extLst>
              <a:ext uri="{FF2B5EF4-FFF2-40B4-BE49-F238E27FC236}">
                <a16:creationId xmlns:a16="http://schemas.microsoft.com/office/drawing/2014/main" id="{E23516F1-DD30-872F-CB87-2AC9445B0F59}"/>
              </a:ext>
            </a:extLst>
          </p:cNvPr>
          <p:cNvPicPr>
            <a:picLocks noChangeAspect="1"/>
          </p:cNvPicPr>
          <p:nvPr/>
        </p:nvPicPr>
        <p:blipFill>
          <a:blip r:embed="rId6">
            <a:alphaModFix amt="5000"/>
          </a:blip>
          <a:stretch>
            <a:fillRect/>
          </a:stretch>
        </p:blipFill>
        <p:spPr>
          <a:xfrm>
            <a:off x="3394371" y="1915229"/>
            <a:ext cx="5068203" cy="329148"/>
          </a:xfrm>
          <a:prstGeom prst="rect">
            <a:avLst/>
          </a:prstGeom>
        </p:spPr>
      </p:pic>
      <p:pic>
        <p:nvPicPr>
          <p:cNvPr id="9" name="图片 8">
            <a:extLst>
              <a:ext uri="{FF2B5EF4-FFF2-40B4-BE49-F238E27FC236}">
                <a16:creationId xmlns:a16="http://schemas.microsoft.com/office/drawing/2014/main" id="{A7BD484A-705A-412F-F7FB-746C74BC6D04}"/>
              </a:ext>
            </a:extLst>
          </p:cNvPr>
          <p:cNvPicPr>
            <a:picLocks noChangeAspect="1"/>
          </p:cNvPicPr>
          <p:nvPr/>
        </p:nvPicPr>
        <p:blipFill>
          <a:blip r:embed="rId7"/>
          <a:stretch>
            <a:fillRect/>
          </a:stretch>
        </p:blipFill>
        <p:spPr>
          <a:xfrm>
            <a:off x="4684894" y="3459285"/>
            <a:ext cx="2822211" cy="2202120"/>
          </a:xfrm>
          <a:prstGeom prst="rect">
            <a:avLst/>
          </a:prstGeom>
        </p:spPr>
      </p:pic>
      <p:pic>
        <p:nvPicPr>
          <p:cNvPr id="12" name="!! 计算rV">
            <a:extLst>
              <a:ext uri="{FF2B5EF4-FFF2-40B4-BE49-F238E27FC236}">
                <a16:creationId xmlns:a16="http://schemas.microsoft.com/office/drawing/2014/main" id="{85904EF3-BCAE-572A-72DE-5CFEA0985CDB}"/>
              </a:ext>
            </a:extLst>
          </p:cNvPr>
          <p:cNvPicPr>
            <a:picLocks noChangeAspect="1"/>
          </p:cNvPicPr>
          <p:nvPr/>
        </p:nvPicPr>
        <p:blipFill>
          <a:blip r:embed="rId8">
            <a:alphaModFix amt="0"/>
          </a:blip>
          <a:stretch>
            <a:fillRect/>
          </a:stretch>
        </p:blipFill>
        <p:spPr>
          <a:xfrm>
            <a:off x="4684894" y="3472836"/>
            <a:ext cx="910206" cy="957490"/>
          </a:xfrm>
          <a:prstGeom prst="rect">
            <a:avLst/>
          </a:prstGeom>
        </p:spPr>
      </p:pic>
      <p:sp>
        <p:nvSpPr>
          <p:cNvPr id="4" name="文本框 3">
            <a:extLst>
              <a:ext uri="{FF2B5EF4-FFF2-40B4-BE49-F238E27FC236}">
                <a16:creationId xmlns:a16="http://schemas.microsoft.com/office/drawing/2014/main" id="{FDBA8B84-7159-01B0-F9E0-250C77E48B9B}"/>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26851335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2"/>
                                        </p:tgtEl>
                                        <p:attrNameLst>
                                          <p:attrName>style.visibility</p:attrName>
                                        </p:attrNameLst>
                                      </p:cBhvr>
                                      <p:to>
                                        <p:strVal val="visible"/>
                                      </p:to>
                                    </p:set>
                                    <p:animEffect transition="in" filter="fade">
                                      <p:cBhvr>
                                        <p:cTn id="11"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Behavior learning</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pic>
        <p:nvPicPr>
          <p:cNvPr id="4" name="!!伪代码-Dynamics">
            <a:extLst>
              <a:ext uri="{FF2B5EF4-FFF2-40B4-BE49-F238E27FC236}">
                <a16:creationId xmlns:a16="http://schemas.microsoft.com/office/drawing/2014/main" id="{3B290B84-EB00-02C6-3C06-8428F4C2674B}"/>
              </a:ext>
            </a:extLst>
          </p:cNvPr>
          <p:cNvPicPr>
            <a:picLocks noChangeAspect="1"/>
          </p:cNvPicPr>
          <p:nvPr/>
        </p:nvPicPr>
        <p:blipFill rotWithShape="1">
          <a:blip r:embed="rId3">
            <a:alphaModFix amt="5000"/>
          </a:blip>
          <a:srcRect l="6861" t="23003" r="39252" b="60991"/>
          <a:stretch/>
        </p:blipFill>
        <p:spPr>
          <a:xfrm>
            <a:off x="1209040" y="2291900"/>
            <a:ext cx="3244973" cy="735780"/>
          </a:xfrm>
          <a:prstGeom prst="rect">
            <a:avLst/>
          </a:prstGeom>
        </p:spPr>
      </p:pic>
      <p:pic>
        <p:nvPicPr>
          <p:cNvPr id="5" name="!!伪代码-Behavior">
            <a:extLst>
              <a:ext uri="{FF2B5EF4-FFF2-40B4-BE49-F238E27FC236}">
                <a16:creationId xmlns:a16="http://schemas.microsoft.com/office/drawing/2014/main" id="{60440D99-B1FA-CBFF-E36B-93616893B425}"/>
              </a:ext>
            </a:extLst>
          </p:cNvPr>
          <p:cNvPicPr>
            <a:picLocks noChangeAspect="1"/>
          </p:cNvPicPr>
          <p:nvPr/>
        </p:nvPicPr>
        <p:blipFill>
          <a:blip r:embed="rId4">
            <a:alphaModFix amt="5000"/>
          </a:blip>
          <a:stretch>
            <a:fillRect/>
          </a:stretch>
        </p:blipFill>
        <p:spPr>
          <a:xfrm>
            <a:off x="1259937" y="3071532"/>
            <a:ext cx="3045010" cy="1157460"/>
          </a:xfrm>
          <a:prstGeom prst="rect">
            <a:avLst/>
          </a:prstGeom>
        </p:spPr>
      </p:pic>
      <p:pic>
        <p:nvPicPr>
          <p:cNvPr id="7" name="!!伪代码-Predict rewards">
            <a:extLst>
              <a:ext uri="{FF2B5EF4-FFF2-40B4-BE49-F238E27FC236}">
                <a16:creationId xmlns:a16="http://schemas.microsoft.com/office/drawing/2014/main" id="{038D601A-51BC-2E26-5053-97F0C2AEB30C}"/>
              </a:ext>
            </a:extLst>
          </p:cNvPr>
          <p:cNvPicPr>
            <a:picLocks noChangeAspect="1"/>
          </p:cNvPicPr>
          <p:nvPr/>
        </p:nvPicPr>
        <p:blipFill>
          <a:blip r:embed="rId5">
            <a:alphaModFix/>
          </a:blip>
          <a:stretch>
            <a:fillRect/>
          </a:stretch>
        </p:blipFill>
        <p:spPr>
          <a:xfrm>
            <a:off x="3136191" y="1907458"/>
            <a:ext cx="5919617" cy="384442"/>
          </a:xfrm>
          <a:prstGeom prst="rect">
            <a:avLst/>
          </a:prstGeom>
        </p:spPr>
      </p:pic>
      <p:pic>
        <p:nvPicPr>
          <p:cNvPr id="21" name="!! v(s)">
            <a:extLst>
              <a:ext uri="{FF2B5EF4-FFF2-40B4-BE49-F238E27FC236}">
                <a16:creationId xmlns:a16="http://schemas.microsoft.com/office/drawing/2014/main" id="{37710C86-037C-40CF-90D8-FDCDAE4BF641}"/>
              </a:ext>
            </a:extLst>
          </p:cNvPr>
          <p:cNvPicPr>
            <a:picLocks noChangeAspect="1"/>
          </p:cNvPicPr>
          <p:nvPr/>
        </p:nvPicPr>
        <p:blipFill rotWithShape="1">
          <a:blip r:embed="rId6">
            <a:alphaModFix amt="5000"/>
            <a:extLst>
              <a:ext uri="{28A0092B-C50C-407E-A947-70E740481C1C}">
                <a14:useLocalDpi xmlns:a14="http://schemas.microsoft.com/office/drawing/2010/main" val="0"/>
              </a:ext>
            </a:extLst>
          </a:blip>
          <a:srcRect l="47523" t="46892" r="40302"/>
          <a:stretch/>
        </p:blipFill>
        <p:spPr>
          <a:xfrm>
            <a:off x="8118644" y="1868641"/>
            <a:ext cx="937164" cy="462076"/>
          </a:xfrm>
          <a:prstGeom prst="rect">
            <a:avLst/>
          </a:prstGeom>
        </p:spPr>
      </p:pic>
      <p:pic>
        <p:nvPicPr>
          <p:cNvPr id="6" name="!! Reward q">
            <a:extLst>
              <a:ext uri="{FF2B5EF4-FFF2-40B4-BE49-F238E27FC236}">
                <a16:creationId xmlns:a16="http://schemas.microsoft.com/office/drawing/2014/main" id="{2096FDA2-5B5A-8DE3-8793-E9144160EA2E}"/>
              </a:ext>
            </a:extLst>
          </p:cNvPr>
          <p:cNvPicPr>
            <a:picLocks noChangeAspect="1"/>
          </p:cNvPicPr>
          <p:nvPr/>
        </p:nvPicPr>
        <p:blipFill rotWithShape="1">
          <a:blip r:embed="rId7">
            <a:alphaModFix amt="0"/>
          </a:blip>
          <a:srcRect l="62063"/>
          <a:stretch/>
        </p:blipFill>
        <p:spPr>
          <a:xfrm>
            <a:off x="5348749" y="1899725"/>
            <a:ext cx="1356852" cy="415128"/>
          </a:xfrm>
          <a:prstGeom prst="rect">
            <a:avLst/>
          </a:prstGeom>
        </p:spPr>
      </p:pic>
      <p:pic>
        <p:nvPicPr>
          <p:cNvPr id="9" name="!! 计算rV">
            <a:extLst>
              <a:ext uri="{FF2B5EF4-FFF2-40B4-BE49-F238E27FC236}">
                <a16:creationId xmlns:a16="http://schemas.microsoft.com/office/drawing/2014/main" id="{28343EA3-CD84-95F2-1A8F-A172B96134B6}"/>
              </a:ext>
            </a:extLst>
          </p:cNvPr>
          <p:cNvPicPr>
            <a:picLocks noChangeAspect="1"/>
          </p:cNvPicPr>
          <p:nvPr/>
        </p:nvPicPr>
        <p:blipFill>
          <a:blip r:embed="rId8"/>
          <a:stretch>
            <a:fillRect/>
          </a:stretch>
        </p:blipFill>
        <p:spPr>
          <a:xfrm>
            <a:off x="9635763" y="1365990"/>
            <a:ext cx="1760373" cy="1851820"/>
          </a:xfrm>
          <a:prstGeom prst="rect">
            <a:avLst/>
          </a:prstGeom>
        </p:spPr>
      </p:pic>
      <p:sp>
        <p:nvSpPr>
          <p:cNvPr id="8" name="文本框 7">
            <a:extLst>
              <a:ext uri="{FF2B5EF4-FFF2-40B4-BE49-F238E27FC236}">
                <a16:creationId xmlns:a16="http://schemas.microsoft.com/office/drawing/2014/main" id="{C5E0BFF9-7B54-7B08-366C-4CF214A1E027}"/>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1449475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Behavior learning</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pic>
        <p:nvPicPr>
          <p:cNvPr id="4" name="!!伪代码-Dynamics">
            <a:extLst>
              <a:ext uri="{FF2B5EF4-FFF2-40B4-BE49-F238E27FC236}">
                <a16:creationId xmlns:a16="http://schemas.microsoft.com/office/drawing/2014/main" id="{3B290B84-EB00-02C6-3C06-8428F4C2674B}"/>
              </a:ext>
            </a:extLst>
          </p:cNvPr>
          <p:cNvPicPr>
            <a:picLocks noChangeAspect="1"/>
          </p:cNvPicPr>
          <p:nvPr/>
        </p:nvPicPr>
        <p:blipFill rotWithShape="1">
          <a:blip r:embed="rId3">
            <a:alphaModFix amt="5000"/>
          </a:blip>
          <a:srcRect l="6861" t="23003" r="39252" b="60991"/>
          <a:stretch/>
        </p:blipFill>
        <p:spPr>
          <a:xfrm>
            <a:off x="1209040" y="2291900"/>
            <a:ext cx="3244973" cy="735780"/>
          </a:xfrm>
          <a:prstGeom prst="rect">
            <a:avLst/>
          </a:prstGeom>
        </p:spPr>
      </p:pic>
      <p:pic>
        <p:nvPicPr>
          <p:cNvPr id="5" name="!!伪代码-Behavior">
            <a:extLst>
              <a:ext uri="{FF2B5EF4-FFF2-40B4-BE49-F238E27FC236}">
                <a16:creationId xmlns:a16="http://schemas.microsoft.com/office/drawing/2014/main" id="{60440D99-B1FA-CBFF-E36B-93616893B425}"/>
              </a:ext>
            </a:extLst>
          </p:cNvPr>
          <p:cNvPicPr>
            <a:picLocks noChangeAspect="1"/>
          </p:cNvPicPr>
          <p:nvPr/>
        </p:nvPicPr>
        <p:blipFill>
          <a:blip r:embed="rId4">
            <a:alphaModFix amt="5000"/>
          </a:blip>
          <a:stretch>
            <a:fillRect/>
          </a:stretch>
        </p:blipFill>
        <p:spPr>
          <a:xfrm>
            <a:off x="1259937" y="3071532"/>
            <a:ext cx="3045010" cy="1157460"/>
          </a:xfrm>
          <a:prstGeom prst="rect">
            <a:avLst/>
          </a:prstGeom>
        </p:spPr>
      </p:pic>
      <p:pic>
        <p:nvPicPr>
          <p:cNvPr id="7" name="!!伪代码-Predict rewards">
            <a:extLst>
              <a:ext uri="{FF2B5EF4-FFF2-40B4-BE49-F238E27FC236}">
                <a16:creationId xmlns:a16="http://schemas.microsoft.com/office/drawing/2014/main" id="{038D601A-51BC-2E26-5053-97F0C2AEB30C}"/>
              </a:ext>
            </a:extLst>
          </p:cNvPr>
          <p:cNvPicPr>
            <a:picLocks noChangeAspect="1"/>
          </p:cNvPicPr>
          <p:nvPr/>
        </p:nvPicPr>
        <p:blipFill>
          <a:blip r:embed="rId5">
            <a:alphaModFix/>
          </a:blip>
          <a:stretch>
            <a:fillRect/>
          </a:stretch>
        </p:blipFill>
        <p:spPr>
          <a:xfrm>
            <a:off x="3136191" y="1907458"/>
            <a:ext cx="5919617" cy="384442"/>
          </a:xfrm>
          <a:prstGeom prst="rect">
            <a:avLst/>
          </a:prstGeom>
        </p:spPr>
      </p:pic>
      <p:pic>
        <p:nvPicPr>
          <p:cNvPr id="20" name="!! v(s)">
            <a:extLst>
              <a:ext uri="{FF2B5EF4-FFF2-40B4-BE49-F238E27FC236}">
                <a16:creationId xmlns:a16="http://schemas.microsoft.com/office/drawing/2014/main" id="{3CFCDFC1-75A5-2622-65BD-378D2EC74D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82442" y="3282612"/>
            <a:ext cx="7697660" cy="870074"/>
          </a:xfrm>
          <a:prstGeom prst="rect">
            <a:avLst/>
          </a:prstGeom>
        </p:spPr>
      </p:pic>
      <p:pic>
        <p:nvPicPr>
          <p:cNvPr id="8" name="!! Reward q">
            <a:extLst>
              <a:ext uri="{FF2B5EF4-FFF2-40B4-BE49-F238E27FC236}">
                <a16:creationId xmlns:a16="http://schemas.microsoft.com/office/drawing/2014/main" id="{C2F869CE-91C1-E231-AA19-CD221F9A9D88}"/>
              </a:ext>
            </a:extLst>
          </p:cNvPr>
          <p:cNvPicPr>
            <a:picLocks noChangeAspect="1"/>
          </p:cNvPicPr>
          <p:nvPr/>
        </p:nvPicPr>
        <p:blipFill>
          <a:blip r:embed="rId7"/>
          <a:stretch>
            <a:fillRect/>
          </a:stretch>
        </p:blipFill>
        <p:spPr>
          <a:xfrm>
            <a:off x="3752646" y="5185101"/>
            <a:ext cx="4686706" cy="510584"/>
          </a:xfrm>
          <a:prstGeom prst="rect">
            <a:avLst/>
          </a:prstGeom>
        </p:spPr>
      </p:pic>
      <p:pic>
        <p:nvPicPr>
          <p:cNvPr id="10" name="!!伪代码-算V">
            <a:extLst>
              <a:ext uri="{FF2B5EF4-FFF2-40B4-BE49-F238E27FC236}">
                <a16:creationId xmlns:a16="http://schemas.microsoft.com/office/drawing/2014/main" id="{A2D1AF6C-FF3C-A0AA-3ED9-8450B2735B03}"/>
              </a:ext>
            </a:extLst>
          </p:cNvPr>
          <p:cNvPicPr>
            <a:picLocks noChangeAspect="1"/>
          </p:cNvPicPr>
          <p:nvPr/>
        </p:nvPicPr>
        <p:blipFill>
          <a:blip r:embed="rId8">
            <a:alphaModFix amt="5000"/>
          </a:blip>
          <a:stretch>
            <a:fillRect/>
          </a:stretch>
        </p:blipFill>
        <p:spPr>
          <a:xfrm>
            <a:off x="1259937" y="3625468"/>
            <a:ext cx="3045010" cy="179453"/>
          </a:xfrm>
          <a:prstGeom prst="rect">
            <a:avLst/>
          </a:prstGeom>
        </p:spPr>
      </p:pic>
      <p:pic>
        <p:nvPicPr>
          <p:cNvPr id="9" name="!! 计算rV">
            <a:extLst>
              <a:ext uri="{FF2B5EF4-FFF2-40B4-BE49-F238E27FC236}">
                <a16:creationId xmlns:a16="http://schemas.microsoft.com/office/drawing/2014/main" id="{B0EFF320-0B81-767F-9607-87F2C2327D63}"/>
              </a:ext>
            </a:extLst>
          </p:cNvPr>
          <p:cNvPicPr>
            <a:picLocks noChangeAspect="1"/>
          </p:cNvPicPr>
          <p:nvPr/>
        </p:nvPicPr>
        <p:blipFill>
          <a:blip r:embed="rId9"/>
          <a:stretch>
            <a:fillRect/>
          </a:stretch>
        </p:blipFill>
        <p:spPr>
          <a:xfrm>
            <a:off x="9635763" y="1365990"/>
            <a:ext cx="1760373" cy="1851820"/>
          </a:xfrm>
          <a:prstGeom prst="rect">
            <a:avLst/>
          </a:prstGeom>
        </p:spPr>
      </p:pic>
      <p:sp>
        <p:nvSpPr>
          <p:cNvPr id="6" name="文本框 5">
            <a:extLst>
              <a:ext uri="{FF2B5EF4-FFF2-40B4-BE49-F238E27FC236}">
                <a16:creationId xmlns:a16="http://schemas.microsoft.com/office/drawing/2014/main" id="{8F96A54A-20D0-1527-0A83-5A8E3D39E3D0}"/>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588726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Behavior learning</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pic>
        <p:nvPicPr>
          <p:cNvPr id="4" name="!!伪代码-Dynamics">
            <a:extLst>
              <a:ext uri="{FF2B5EF4-FFF2-40B4-BE49-F238E27FC236}">
                <a16:creationId xmlns:a16="http://schemas.microsoft.com/office/drawing/2014/main" id="{3B290B84-EB00-02C6-3C06-8428F4C2674B}"/>
              </a:ext>
            </a:extLst>
          </p:cNvPr>
          <p:cNvPicPr>
            <a:picLocks noChangeAspect="1"/>
          </p:cNvPicPr>
          <p:nvPr/>
        </p:nvPicPr>
        <p:blipFill rotWithShape="1">
          <a:blip r:embed="rId3">
            <a:alphaModFix amt="5000"/>
          </a:blip>
          <a:srcRect l="6861" t="23003" r="39252" b="60991"/>
          <a:stretch/>
        </p:blipFill>
        <p:spPr>
          <a:xfrm>
            <a:off x="1209040" y="2291900"/>
            <a:ext cx="3244973" cy="735780"/>
          </a:xfrm>
          <a:prstGeom prst="rect">
            <a:avLst/>
          </a:prstGeom>
        </p:spPr>
      </p:pic>
      <p:pic>
        <p:nvPicPr>
          <p:cNvPr id="5" name="!!伪代码-Behavior">
            <a:extLst>
              <a:ext uri="{FF2B5EF4-FFF2-40B4-BE49-F238E27FC236}">
                <a16:creationId xmlns:a16="http://schemas.microsoft.com/office/drawing/2014/main" id="{60440D99-B1FA-CBFF-E36B-93616893B425}"/>
              </a:ext>
            </a:extLst>
          </p:cNvPr>
          <p:cNvPicPr>
            <a:picLocks noChangeAspect="1"/>
          </p:cNvPicPr>
          <p:nvPr/>
        </p:nvPicPr>
        <p:blipFill>
          <a:blip r:embed="rId4">
            <a:alphaModFix amt="5000"/>
          </a:blip>
          <a:stretch>
            <a:fillRect/>
          </a:stretch>
        </p:blipFill>
        <p:spPr>
          <a:xfrm>
            <a:off x="1259937" y="3071532"/>
            <a:ext cx="3045010" cy="1157460"/>
          </a:xfrm>
          <a:prstGeom prst="rect">
            <a:avLst/>
          </a:prstGeom>
        </p:spPr>
      </p:pic>
      <p:pic>
        <p:nvPicPr>
          <p:cNvPr id="7" name="!!伪代码-Predict rewards">
            <a:extLst>
              <a:ext uri="{FF2B5EF4-FFF2-40B4-BE49-F238E27FC236}">
                <a16:creationId xmlns:a16="http://schemas.microsoft.com/office/drawing/2014/main" id="{038D601A-51BC-2E26-5053-97F0C2AEB30C}"/>
              </a:ext>
            </a:extLst>
          </p:cNvPr>
          <p:cNvPicPr>
            <a:picLocks noChangeAspect="1"/>
          </p:cNvPicPr>
          <p:nvPr/>
        </p:nvPicPr>
        <p:blipFill>
          <a:blip r:embed="rId5">
            <a:alphaModFix amt="5000"/>
          </a:blip>
          <a:stretch>
            <a:fillRect/>
          </a:stretch>
        </p:blipFill>
        <p:spPr>
          <a:xfrm>
            <a:off x="1259937" y="3455876"/>
            <a:ext cx="3045010" cy="197754"/>
          </a:xfrm>
          <a:prstGeom prst="rect">
            <a:avLst/>
          </a:prstGeom>
        </p:spPr>
      </p:pic>
      <p:pic>
        <p:nvPicPr>
          <p:cNvPr id="11" name="!!伪代码-算V">
            <a:extLst>
              <a:ext uri="{FF2B5EF4-FFF2-40B4-BE49-F238E27FC236}">
                <a16:creationId xmlns:a16="http://schemas.microsoft.com/office/drawing/2014/main" id="{FFF490FD-82AA-C0A8-B4E8-AE9B584034B9}"/>
              </a:ext>
            </a:extLst>
          </p:cNvPr>
          <p:cNvPicPr>
            <a:picLocks noChangeAspect="1"/>
          </p:cNvPicPr>
          <p:nvPr/>
        </p:nvPicPr>
        <p:blipFill>
          <a:blip r:embed="rId6"/>
          <a:stretch>
            <a:fillRect/>
          </a:stretch>
        </p:blipFill>
        <p:spPr>
          <a:xfrm>
            <a:off x="2022757" y="1991407"/>
            <a:ext cx="8146486" cy="480102"/>
          </a:xfrm>
          <a:prstGeom prst="rect">
            <a:avLst/>
          </a:prstGeom>
        </p:spPr>
      </p:pic>
      <p:pic>
        <p:nvPicPr>
          <p:cNvPr id="8" name="图片 7">
            <a:extLst>
              <a:ext uri="{FF2B5EF4-FFF2-40B4-BE49-F238E27FC236}">
                <a16:creationId xmlns:a16="http://schemas.microsoft.com/office/drawing/2014/main" id="{540BA97D-4EF9-7E65-A145-86CA5D90512D}"/>
              </a:ext>
            </a:extLst>
          </p:cNvPr>
          <p:cNvPicPr>
            <a:picLocks noChangeAspect="1"/>
          </p:cNvPicPr>
          <p:nvPr/>
        </p:nvPicPr>
        <p:blipFill rotWithShape="1">
          <a:blip r:embed="rId7"/>
          <a:srcRect t="67050"/>
          <a:stretch/>
        </p:blipFill>
        <p:spPr>
          <a:xfrm>
            <a:off x="1371600" y="3493562"/>
            <a:ext cx="9448800" cy="853567"/>
          </a:xfrm>
          <a:prstGeom prst="rect">
            <a:avLst/>
          </a:prstGeom>
        </p:spPr>
      </p:pic>
      <p:pic>
        <p:nvPicPr>
          <p:cNvPr id="10" name="!!伪代码-update">
            <a:extLst>
              <a:ext uri="{FF2B5EF4-FFF2-40B4-BE49-F238E27FC236}">
                <a16:creationId xmlns:a16="http://schemas.microsoft.com/office/drawing/2014/main" id="{402C5E8F-AF1A-863B-2D67-E7048AFB6A7F}"/>
              </a:ext>
            </a:extLst>
          </p:cNvPr>
          <p:cNvPicPr>
            <a:picLocks noChangeAspect="1"/>
          </p:cNvPicPr>
          <p:nvPr/>
        </p:nvPicPr>
        <p:blipFill>
          <a:blip r:embed="rId8">
            <a:alphaModFix amt="5000"/>
          </a:blip>
          <a:stretch>
            <a:fillRect/>
          </a:stretch>
        </p:blipFill>
        <p:spPr>
          <a:xfrm>
            <a:off x="1259938" y="3772764"/>
            <a:ext cx="3125250" cy="446908"/>
          </a:xfrm>
          <a:prstGeom prst="rect">
            <a:avLst/>
          </a:prstGeom>
        </p:spPr>
      </p:pic>
      <p:sp>
        <p:nvSpPr>
          <p:cNvPr id="6" name="文本框 5">
            <a:extLst>
              <a:ext uri="{FF2B5EF4-FFF2-40B4-BE49-F238E27FC236}">
                <a16:creationId xmlns:a16="http://schemas.microsoft.com/office/drawing/2014/main" id="{098D189B-57BB-D20D-F8C3-C7E5D84E87B3}"/>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15304135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nodeType="afterEffect">
                                  <p:stCondLst>
                                    <p:cond delay="0"/>
                                  </p:stCondLst>
                                  <p:childTnLst>
                                    <p:set>
                                      <p:cBhvr>
                                        <p:cTn id="6" dur="1" fill="hold">
                                          <p:stCondLst>
                                            <p:cond delay="0"/>
                                          </p:stCondLst>
                                        </p:cTn>
                                        <p:tgtEl>
                                          <p:spTgt spid="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ipe(left)">
                                      <p:cBhvr>
                                        <p:cTn id="11"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Behavior learning</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pic>
        <p:nvPicPr>
          <p:cNvPr id="10" name="!!伪代码-update">
            <a:extLst>
              <a:ext uri="{FF2B5EF4-FFF2-40B4-BE49-F238E27FC236}">
                <a16:creationId xmlns:a16="http://schemas.microsoft.com/office/drawing/2014/main" id="{917E5A75-5174-B289-8F7D-AAEEE2E7C8F8}"/>
              </a:ext>
            </a:extLst>
          </p:cNvPr>
          <p:cNvPicPr>
            <a:picLocks noChangeAspect="1"/>
          </p:cNvPicPr>
          <p:nvPr/>
        </p:nvPicPr>
        <p:blipFill>
          <a:blip r:embed="rId4"/>
          <a:stretch>
            <a:fillRect/>
          </a:stretch>
        </p:blipFill>
        <p:spPr>
          <a:xfrm>
            <a:off x="2258997" y="1786486"/>
            <a:ext cx="7674005" cy="1097375"/>
          </a:xfrm>
          <a:prstGeom prst="rect">
            <a:avLst/>
          </a:prstGeom>
        </p:spPr>
      </p:pic>
      <p:pic>
        <p:nvPicPr>
          <p:cNvPr id="9" name="图片 8">
            <a:extLst>
              <a:ext uri="{FF2B5EF4-FFF2-40B4-BE49-F238E27FC236}">
                <a16:creationId xmlns:a16="http://schemas.microsoft.com/office/drawing/2014/main" id="{EC6DE05A-0B9A-130D-6059-1B425E4961B5}"/>
              </a:ext>
            </a:extLst>
          </p:cNvPr>
          <p:cNvPicPr>
            <a:picLocks noChangeAspect="1"/>
          </p:cNvPicPr>
          <p:nvPr/>
        </p:nvPicPr>
        <p:blipFill>
          <a:blip r:embed="rId5"/>
          <a:stretch>
            <a:fillRect/>
          </a:stretch>
        </p:blipFill>
        <p:spPr>
          <a:xfrm>
            <a:off x="1964030" y="4131218"/>
            <a:ext cx="3147928" cy="906133"/>
          </a:xfrm>
          <a:prstGeom prst="rect">
            <a:avLst/>
          </a:prstGeom>
        </p:spPr>
      </p:pic>
      <p:pic>
        <p:nvPicPr>
          <p:cNvPr id="14" name="图片 13">
            <a:extLst>
              <a:ext uri="{FF2B5EF4-FFF2-40B4-BE49-F238E27FC236}">
                <a16:creationId xmlns:a16="http://schemas.microsoft.com/office/drawing/2014/main" id="{D1A7D4FF-F0BB-C910-465A-F1F0994844DF}"/>
              </a:ext>
            </a:extLst>
          </p:cNvPr>
          <p:cNvPicPr>
            <a:picLocks noChangeAspect="1"/>
          </p:cNvPicPr>
          <p:nvPr/>
        </p:nvPicPr>
        <p:blipFill>
          <a:blip r:embed="rId6"/>
          <a:stretch>
            <a:fillRect/>
          </a:stretch>
        </p:blipFill>
        <p:spPr>
          <a:xfrm>
            <a:off x="5622180" y="4143249"/>
            <a:ext cx="5026023" cy="882070"/>
          </a:xfrm>
          <a:prstGeom prst="rect">
            <a:avLst/>
          </a:prstGeom>
        </p:spPr>
      </p:pic>
      <p:sp>
        <p:nvSpPr>
          <p:cNvPr id="15" name="箭头: 下 14">
            <a:extLst>
              <a:ext uri="{FF2B5EF4-FFF2-40B4-BE49-F238E27FC236}">
                <a16:creationId xmlns:a16="http://schemas.microsoft.com/office/drawing/2014/main" id="{485408AB-BD5C-2B64-2323-E3C14793A61C}"/>
              </a:ext>
            </a:extLst>
          </p:cNvPr>
          <p:cNvSpPr/>
          <p:nvPr/>
        </p:nvSpPr>
        <p:spPr>
          <a:xfrm>
            <a:off x="5089280" y="3131617"/>
            <a:ext cx="619432" cy="1097375"/>
          </a:xfrm>
          <a:prstGeom prst="downArrow">
            <a:avLst/>
          </a:prstGeom>
          <a:effectLst>
            <a:outerShdw blurRad="50800" dist="38100" dir="18900000" algn="bl" rotWithShape="0">
              <a:prstClr val="black">
                <a:alpha val="40000"/>
              </a:prstClr>
            </a:outerShdw>
            <a:softEdge rad="12700"/>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pic>
        <p:nvPicPr>
          <p:cNvPr id="17" name="!!伪代码-Predict rewards">
            <a:extLst>
              <a:ext uri="{FF2B5EF4-FFF2-40B4-BE49-F238E27FC236}">
                <a16:creationId xmlns:a16="http://schemas.microsoft.com/office/drawing/2014/main" id="{819D69C8-B291-F48E-3828-D4F643226332}"/>
              </a:ext>
            </a:extLst>
          </p:cNvPr>
          <p:cNvPicPr>
            <a:picLocks noChangeAspect="1"/>
          </p:cNvPicPr>
          <p:nvPr/>
        </p:nvPicPr>
        <p:blipFill>
          <a:blip r:embed="rId7">
            <a:alphaModFix amt="5000"/>
          </a:blip>
          <a:stretch>
            <a:fillRect/>
          </a:stretch>
        </p:blipFill>
        <p:spPr>
          <a:xfrm>
            <a:off x="1177275" y="3593288"/>
            <a:ext cx="3045010" cy="197754"/>
          </a:xfrm>
          <a:prstGeom prst="rect">
            <a:avLst/>
          </a:prstGeom>
        </p:spPr>
      </p:pic>
      <p:pic>
        <p:nvPicPr>
          <p:cNvPr id="18" name="!!伪代码-算V">
            <a:extLst>
              <a:ext uri="{FF2B5EF4-FFF2-40B4-BE49-F238E27FC236}">
                <a16:creationId xmlns:a16="http://schemas.microsoft.com/office/drawing/2014/main" id="{CD686EAE-DEA9-E7D3-3477-93E180D00C79}"/>
              </a:ext>
            </a:extLst>
          </p:cNvPr>
          <p:cNvPicPr>
            <a:picLocks noChangeAspect="1"/>
          </p:cNvPicPr>
          <p:nvPr/>
        </p:nvPicPr>
        <p:blipFill>
          <a:blip r:embed="rId8">
            <a:alphaModFix amt="5000"/>
          </a:blip>
          <a:stretch>
            <a:fillRect/>
          </a:stretch>
        </p:blipFill>
        <p:spPr>
          <a:xfrm>
            <a:off x="1230295" y="3429000"/>
            <a:ext cx="3066523" cy="180721"/>
          </a:xfrm>
          <a:prstGeom prst="rect">
            <a:avLst/>
          </a:prstGeom>
        </p:spPr>
      </p:pic>
      <p:pic>
        <p:nvPicPr>
          <p:cNvPr id="4" name="!!伪代码-interaction">
            <a:extLst>
              <a:ext uri="{FF2B5EF4-FFF2-40B4-BE49-F238E27FC236}">
                <a16:creationId xmlns:a16="http://schemas.microsoft.com/office/drawing/2014/main" id="{3FE590B3-D61E-6FC8-BAA6-0A7A718B1577}"/>
              </a:ext>
            </a:extLst>
          </p:cNvPr>
          <p:cNvPicPr>
            <a:picLocks noChangeAspect="1"/>
          </p:cNvPicPr>
          <p:nvPr/>
        </p:nvPicPr>
        <p:blipFill>
          <a:blip r:embed="rId9">
            <a:alphaModFix amt="5000"/>
          </a:blip>
          <a:stretch>
            <a:fillRect/>
          </a:stretch>
        </p:blipFill>
        <p:spPr>
          <a:xfrm>
            <a:off x="1066800" y="4285183"/>
            <a:ext cx="3230018" cy="1349197"/>
          </a:xfrm>
          <a:prstGeom prst="rect">
            <a:avLst/>
          </a:prstGeom>
        </p:spPr>
      </p:pic>
      <p:sp>
        <p:nvSpPr>
          <p:cNvPr id="5" name="文本框 4">
            <a:extLst>
              <a:ext uri="{FF2B5EF4-FFF2-40B4-BE49-F238E27FC236}">
                <a16:creationId xmlns:a16="http://schemas.microsoft.com/office/drawing/2014/main" id="{6EB96C14-C641-B592-C301-92C779704A6E}"/>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3549754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up)">
                                      <p:cBhvr>
                                        <p:cTn id="7" dur="500"/>
                                        <p:tgtEl>
                                          <p:spTgt spid="15"/>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par>
                                <p:cTn id="12" presetID="22" presetClass="entr" presetSubtype="1"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wipe(up)">
                                      <p:cBhvr>
                                        <p:cTn id="14"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Environment interaction</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pic>
        <p:nvPicPr>
          <p:cNvPr id="17" name="!!伪代码-Predict rewards">
            <a:extLst>
              <a:ext uri="{FF2B5EF4-FFF2-40B4-BE49-F238E27FC236}">
                <a16:creationId xmlns:a16="http://schemas.microsoft.com/office/drawing/2014/main" id="{819D69C8-B291-F48E-3828-D4F643226332}"/>
              </a:ext>
            </a:extLst>
          </p:cNvPr>
          <p:cNvPicPr>
            <a:picLocks noChangeAspect="1"/>
          </p:cNvPicPr>
          <p:nvPr/>
        </p:nvPicPr>
        <p:blipFill>
          <a:blip r:embed="rId4">
            <a:alphaModFix amt="5000"/>
          </a:blip>
          <a:stretch>
            <a:fillRect/>
          </a:stretch>
        </p:blipFill>
        <p:spPr>
          <a:xfrm>
            <a:off x="1177275" y="3593288"/>
            <a:ext cx="3045010" cy="197754"/>
          </a:xfrm>
          <a:prstGeom prst="rect">
            <a:avLst/>
          </a:prstGeom>
        </p:spPr>
      </p:pic>
      <p:pic>
        <p:nvPicPr>
          <p:cNvPr id="18" name="!!伪代码-算V">
            <a:extLst>
              <a:ext uri="{FF2B5EF4-FFF2-40B4-BE49-F238E27FC236}">
                <a16:creationId xmlns:a16="http://schemas.microsoft.com/office/drawing/2014/main" id="{CD686EAE-DEA9-E7D3-3477-93E180D00C79}"/>
              </a:ext>
            </a:extLst>
          </p:cNvPr>
          <p:cNvPicPr>
            <a:picLocks noChangeAspect="1"/>
          </p:cNvPicPr>
          <p:nvPr/>
        </p:nvPicPr>
        <p:blipFill>
          <a:blip r:embed="rId5">
            <a:alphaModFix amt="5000"/>
          </a:blip>
          <a:stretch>
            <a:fillRect/>
          </a:stretch>
        </p:blipFill>
        <p:spPr>
          <a:xfrm>
            <a:off x="1230295" y="3429000"/>
            <a:ext cx="3066523" cy="180721"/>
          </a:xfrm>
          <a:prstGeom prst="rect">
            <a:avLst/>
          </a:prstGeom>
        </p:spPr>
      </p:pic>
      <p:pic>
        <p:nvPicPr>
          <p:cNvPr id="4" name="!!伪代码-update">
            <a:extLst>
              <a:ext uri="{FF2B5EF4-FFF2-40B4-BE49-F238E27FC236}">
                <a16:creationId xmlns:a16="http://schemas.microsoft.com/office/drawing/2014/main" id="{E0DE9BA3-912D-1F84-E512-F4982143AEF4}"/>
              </a:ext>
            </a:extLst>
          </p:cNvPr>
          <p:cNvPicPr>
            <a:picLocks noChangeAspect="1"/>
          </p:cNvPicPr>
          <p:nvPr/>
        </p:nvPicPr>
        <p:blipFill>
          <a:blip r:embed="rId6">
            <a:alphaModFix amt="5000"/>
          </a:blip>
          <a:stretch>
            <a:fillRect/>
          </a:stretch>
        </p:blipFill>
        <p:spPr>
          <a:xfrm>
            <a:off x="1259938" y="3772764"/>
            <a:ext cx="3125250" cy="446908"/>
          </a:xfrm>
          <a:prstGeom prst="rect">
            <a:avLst/>
          </a:prstGeom>
        </p:spPr>
      </p:pic>
      <p:pic>
        <p:nvPicPr>
          <p:cNvPr id="6" name="!!伪代码-interaction">
            <a:extLst>
              <a:ext uri="{FF2B5EF4-FFF2-40B4-BE49-F238E27FC236}">
                <a16:creationId xmlns:a16="http://schemas.microsoft.com/office/drawing/2014/main" id="{F5890EFC-4EBF-13E3-382B-40EC5A1D985B}"/>
              </a:ext>
            </a:extLst>
          </p:cNvPr>
          <p:cNvPicPr>
            <a:picLocks noChangeAspect="1"/>
          </p:cNvPicPr>
          <p:nvPr/>
        </p:nvPicPr>
        <p:blipFill>
          <a:blip r:embed="rId7"/>
          <a:stretch>
            <a:fillRect/>
          </a:stretch>
        </p:blipFill>
        <p:spPr>
          <a:xfrm>
            <a:off x="2872589" y="1056800"/>
            <a:ext cx="6111770" cy="2552921"/>
          </a:xfrm>
          <a:prstGeom prst="rect">
            <a:avLst/>
          </a:prstGeom>
        </p:spPr>
      </p:pic>
      <p:pic>
        <p:nvPicPr>
          <p:cNvPr id="9" name="!!伪代码-算a">
            <a:extLst>
              <a:ext uri="{FF2B5EF4-FFF2-40B4-BE49-F238E27FC236}">
                <a16:creationId xmlns:a16="http://schemas.microsoft.com/office/drawing/2014/main" id="{25DC577E-BB3D-2052-94AE-714EA43C4019}"/>
              </a:ext>
            </a:extLst>
          </p:cNvPr>
          <p:cNvPicPr>
            <a:picLocks noChangeAspect="1"/>
          </p:cNvPicPr>
          <p:nvPr/>
        </p:nvPicPr>
        <p:blipFill>
          <a:blip r:embed="rId8">
            <a:alphaModFix amt="5000"/>
          </a:blip>
          <a:stretch>
            <a:fillRect/>
          </a:stretch>
        </p:blipFill>
        <p:spPr>
          <a:xfrm>
            <a:off x="3345091" y="2279577"/>
            <a:ext cx="5501817" cy="320572"/>
          </a:xfrm>
          <a:prstGeom prst="rect">
            <a:avLst/>
          </a:prstGeom>
        </p:spPr>
      </p:pic>
      <p:pic>
        <p:nvPicPr>
          <p:cNvPr id="7" name="图片 6">
            <a:extLst>
              <a:ext uri="{FF2B5EF4-FFF2-40B4-BE49-F238E27FC236}">
                <a16:creationId xmlns:a16="http://schemas.microsoft.com/office/drawing/2014/main" id="{617BBA2E-1B50-607B-8F1E-F062E53EAE9A}"/>
              </a:ext>
            </a:extLst>
          </p:cNvPr>
          <p:cNvPicPr>
            <a:picLocks noChangeAspect="1"/>
          </p:cNvPicPr>
          <p:nvPr/>
        </p:nvPicPr>
        <p:blipFill>
          <a:blip r:embed="rId9"/>
          <a:stretch>
            <a:fillRect/>
          </a:stretch>
        </p:blipFill>
        <p:spPr>
          <a:xfrm>
            <a:off x="4760893" y="3609721"/>
            <a:ext cx="2344285" cy="2559138"/>
          </a:xfrm>
          <a:prstGeom prst="rect">
            <a:avLst/>
          </a:prstGeom>
        </p:spPr>
      </p:pic>
      <p:sp>
        <p:nvSpPr>
          <p:cNvPr id="5" name="文本框 4">
            <a:extLst>
              <a:ext uri="{FF2B5EF4-FFF2-40B4-BE49-F238E27FC236}">
                <a16:creationId xmlns:a16="http://schemas.microsoft.com/office/drawing/2014/main" id="{094DEAB7-D2CA-9592-6B25-5BA0E6A88CAE}"/>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104997066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Environment interaction</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pic>
        <p:nvPicPr>
          <p:cNvPr id="17" name="!!伪代码-Predict rewards">
            <a:extLst>
              <a:ext uri="{FF2B5EF4-FFF2-40B4-BE49-F238E27FC236}">
                <a16:creationId xmlns:a16="http://schemas.microsoft.com/office/drawing/2014/main" id="{819D69C8-B291-F48E-3828-D4F643226332}"/>
              </a:ext>
            </a:extLst>
          </p:cNvPr>
          <p:cNvPicPr>
            <a:picLocks noChangeAspect="1"/>
          </p:cNvPicPr>
          <p:nvPr/>
        </p:nvPicPr>
        <p:blipFill>
          <a:blip r:embed="rId4">
            <a:alphaModFix amt="5000"/>
          </a:blip>
          <a:stretch>
            <a:fillRect/>
          </a:stretch>
        </p:blipFill>
        <p:spPr>
          <a:xfrm>
            <a:off x="1177275" y="3593288"/>
            <a:ext cx="3045010" cy="197754"/>
          </a:xfrm>
          <a:prstGeom prst="rect">
            <a:avLst/>
          </a:prstGeom>
        </p:spPr>
      </p:pic>
      <p:pic>
        <p:nvPicPr>
          <p:cNvPr id="18" name="!!伪代码-算V">
            <a:extLst>
              <a:ext uri="{FF2B5EF4-FFF2-40B4-BE49-F238E27FC236}">
                <a16:creationId xmlns:a16="http://schemas.microsoft.com/office/drawing/2014/main" id="{CD686EAE-DEA9-E7D3-3477-93E180D00C79}"/>
              </a:ext>
            </a:extLst>
          </p:cNvPr>
          <p:cNvPicPr>
            <a:picLocks noChangeAspect="1"/>
          </p:cNvPicPr>
          <p:nvPr/>
        </p:nvPicPr>
        <p:blipFill>
          <a:blip r:embed="rId5">
            <a:alphaModFix amt="5000"/>
          </a:blip>
          <a:stretch>
            <a:fillRect/>
          </a:stretch>
        </p:blipFill>
        <p:spPr>
          <a:xfrm>
            <a:off x="1230295" y="3429000"/>
            <a:ext cx="3066523" cy="180721"/>
          </a:xfrm>
          <a:prstGeom prst="rect">
            <a:avLst/>
          </a:prstGeom>
        </p:spPr>
      </p:pic>
      <p:pic>
        <p:nvPicPr>
          <p:cNvPr id="4" name="!!伪代码-update">
            <a:extLst>
              <a:ext uri="{FF2B5EF4-FFF2-40B4-BE49-F238E27FC236}">
                <a16:creationId xmlns:a16="http://schemas.microsoft.com/office/drawing/2014/main" id="{E0DE9BA3-912D-1F84-E512-F4982143AEF4}"/>
              </a:ext>
            </a:extLst>
          </p:cNvPr>
          <p:cNvPicPr>
            <a:picLocks noChangeAspect="1"/>
          </p:cNvPicPr>
          <p:nvPr/>
        </p:nvPicPr>
        <p:blipFill>
          <a:blip r:embed="rId6">
            <a:alphaModFix amt="5000"/>
          </a:blip>
          <a:stretch>
            <a:fillRect/>
          </a:stretch>
        </p:blipFill>
        <p:spPr>
          <a:xfrm>
            <a:off x="1259938" y="3772764"/>
            <a:ext cx="3125250" cy="446908"/>
          </a:xfrm>
          <a:prstGeom prst="rect">
            <a:avLst/>
          </a:prstGeom>
        </p:spPr>
      </p:pic>
      <p:pic>
        <p:nvPicPr>
          <p:cNvPr id="7" name="!!伪代码-interaction">
            <a:extLst>
              <a:ext uri="{FF2B5EF4-FFF2-40B4-BE49-F238E27FC236}">
                <a16:creationId xmlns:a16="http://schemas.microsoft.com/office/drawing/2014/main" id="{7FB0F39E-D09A-9515-5E20-9DA78AD06631}"/>
              </a:ext>
            </a:extLst>
          </p:cNvPr>
          <p:cNvPicPr>
            <a:picLocks noChangeAspect="1"/>
          </p:cNvPicPr>
          <p:nvPr/>
        </p:nvPicPr>
        <p:blipFill>
          <a:blip r:embed="rId7">
            <a:alphaModFix amt="5000"/>
          </a:blip>
          <a:stretch>
            <a:fillRect/>
          </a:stretch>
        </p:blipFill>
        <p:spPr>
          <a:xfrm>
            <a:off x="1066800" y="4285183"/>
            <a:ext cx="3230018" cy="1349197"/>
          </a:xfrm>
          <a:prstGeom prst="rect">
            <a:avLst/>
          </a:prstGeom>
        </p:spPr>
      </p:pic>
      <p:pic>
        <p:nvPicPr>
          <p:cNvPr id="5" name="!!伪代码-算a">
            <a:extLst>
              <a:ext uri="{FF2B5EF4-FFF2-40B4-BE49-F238E27FC236}">
                <a16:creationId xmlns:a16="http://schemas.microsoft.com/office/drawing/2014/main" id="{7423F2E9-78AD-92B0-5309-1908E12ADFCC}"/>
              </a:ext>
            </a:extLst>
          </p:cNvPr>
          <p:cNvPicPr>
            <a:picLocks noChangeAspect="1"/>
          </p:cNvPicPr>
          <p:nvPr/>
        </p:nvPicPr>
        <p:blipFill>
          <a:blip r:embed="rId8"/>
          <a:stretch>
            <a:fillRect/>
          </a:stretch>
        </p:blipFill>
        <p:spPr>
          <a:xfrm>
            <a:off x="864415" y="1929648"/>
            <a:ext cx="10463167" cy="609653"/>
          </a:xfrm>
          <a:prstGeom prst="rect">
            <a:avLst/>
          </a:prstGeom>
        </p:spPr>
      </p:pic>
      <p:pic>
        <p:nvPicPr>
          <p:cNvPr id="16" name="!!action model">
            <a:extLst>
              <a:ext uri="{FF2B5EF4-FFF2-40B4-BE49-F238E27FC236}">
                <a16:creationId xmlns:a16="http://schemas.microsoft.com/office/drawing/2014/main" id="{F9083F18-7C62-2942-5254-F79C73457149}"/>
              </a:ext>
            </a:extLst>
          </p:cNvPr>
          <p:cNvPicPr>
            <a:picLocks noChangeAspect="1"/>
          </p:cNvPicPr>
          <p:nvPr/>
        </p:nvPicPr>
        <p:blipFill rotWithShape="1">
          <a:blip r:embed="rId9">
            <a:alphaModFix amt="5000"/>
            <a:extLst>
              <a:ext uri="{28A0092B-C50C-407E-A947-70E740481C1C}">
                <a14:useLocalDpi xmlns:a14="http://schemas.microsoft.com/office/drawing/2010/main" val="0"/>
              </a:ext>
            </a:extLst>
          </a:blip>
          <a:srcRect l="47685" r="48175" b="51884"/>
          <a:stretch/>
        </p:blipFill>
        <p:spPr>
          <a:xfrm>
            <a:off x="3023093" y="2020656"/>
            <a:ext cx="403122" cy="518645"/>
          </a:xfrm>
          <a:prstGeom prst="rect">
            <a:avLst/>
          </a:prstGeom>
        </p:spPr>
      </p:pic>
      <p:pic>
        <p:nvPicPr>
          <p:cNvPr id="21" name="!!action">
            <a:extLst>
              <a:ext uri="{FF2B5EF4-FFF2-40B4-BE49-F238E27FC236}">
                <a16:creationId xmlns:a16="http://schemas.microsoft.com/office/drawing/2014/main" id="{F2F76E84-5267-151A-6FB4-5BE7D978F7F1}"/>
              </a:ext>
            </a:extLst>
          </p:cNvPr>
          <p:cNvPicPr>
            <a:picLocks noChangeAspect="1"/>
          </p:cNvPicPr>
          <p:nvPr/>
        </p:nvPicPr>
        <p:blipFill rotWithShape="1">
          <a:blip r:embed="rId10">
            <a:alphaModFix amt="5000"/>
          </a:blip>
          <a:srcRect r="94497"/>
          <a:stretch/>
        </p:blipFill>
        <p:spPr>
          <a:xfrm>
            <a:off x="2969898" y="1929648"/>
            <a:ext cx="456317" cy="544403"/>
          </a:xfrm>
          <a:prstGeom prst="rect">
            <a:avLst/>
          </a:prstGeom>
        </p:spPr>
      </p:pic>
      <p:sp>
        <p:nvSpPr>
          <p:cNvPr id="6" name="文本框 5">
            <a:extLst>
              <a:ext uri="{FF2B5EF4-FFF2-40B4-BE49-F238E27FC236}">
                <a16:creationId xmlns:a16="http://schemas.microsoft.com/office/drawing/2014/main" id="{0CA6C859-336B-4D32-C44C-F83065300B99}"/>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34216624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Environment interaction</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pic>
        <p:nvPicPr>
          <p:cNvPr id="17" name="!!伪代码-Predict rewards">
            <a:extLst>
              <a:ext uri="{FF2B5EF4-FFF2-40B4-BE49-F238E27FC236}">
                <a16:creationId xmlns:a16="http://schemas.microsoft.com/office/drawing/2014/main" id="{819D69C8-B291-F48E-3828-D4F643226332}"/>
              </a:ext>
            </a:extLst>
          </p:cNvPr>
          <p:cNvPicPr>
            <a:picLocks noChangeAspect="1"/>
          </p:cNvPicPr>
          <p:nvPr/>
        </p:nvPicPr>
        <p:blipFill>
          <a:blip r:embed="rId4">
            <a:alphaModFix amt="5000"/>
          </a:blip>
          <a:stretch>
            <a:fillRect/>
          </a:stretch>
        </p:blipFill>
        <p:spPr>
          <a:xfrm>
            <a:off x="1177275" y="3593288"/>
            <a:ext cx="3045010" cy="197754"/>
          </a:xfrm>
          <a:prstGeom prst="rect">
            <a:avLst/>
          </a:prstGeom>
        </p:spPr>
      </p:pic>
      <p:pic>
        <p:nvPicPr>
          <p:cNvPr id="18" name="!!伪代码-算V">
            <a:extLst>
              <a:ext uri="{FF2B5EF4-FFF2-40B4-BE49-F238E27FC236}">
                <a16:creationId xmlns:a16="http://schemas.microsoft.com/office/drawing/2014/main" id="{CD686EAE-DEA9-E7D3-3477-93E180D00C79}"/>
              </a:ext>
            </a:extLst>
          </p:cNvPr>
          <p:cNvPicPr>
            <a:picLocks noChangeAspect="1"/>
          </p:cNvPicPr>
          <p:nvPr/>
        </p:nvPicPr>
        <p:blipFill>
          <a:blip r:embed="rId5">
            <a:alphaModFix amt="5000"/>
          </a:blip>
          <a:stretch>
            <a:fillRect/>
          </a:stretch>
        </p:blipFill>
        <p:spPr>
          <a:xfrm>
            <a:off x="1230295" y="3429000"/>
            <a:ext cx="3066523" cy="180721"/>
          </a:xfrm>
          <a:prstGeom prst="rect">
            <a:avLst/>
          </a:prstGeom>
        </p:spPr>
      </p:pic>
      <p:pic>
        <p:nvPicPr>
          <p:cNvPr id="4" name="!!伪代码-update">
            <a:extLst>
              <a:ext uri="{FF2B5EF4-FFF2-40B4-BE49-F238E27FC236}">
                <a16:creationId xmlns:a16="http://schemas.microsoft.com/office/drawing/2014/main" id="{E0DE9BA3-912D-1F84-E512-F4982143AEF4}"/>
              </a:ext>
            </a:extLst>
          </p:cNvPr>
          <p:cNvPicPr>
            <a:picLocks noChangeAspect="1"/>
          </p:cNvPicPr>
          <p:nvPr/>
        </p:nvPicPr>
        <p:blipFill>
          <a:blip r:embed="rId6">
            <a:alphaModFix amt="5000"/>
          </a:blip>
          <a:stretch>
            <a:fillRect/>
          </a:stretch>
        </p:blipFill>
        <p:spPr>
          <a:xfrm>
            <a:off x="1259938" y="3772764"/>
            <a:ext cx="3125250" cy="446908"/>
          </a:xfrm>
          <a:prstGeom prst="rect">
            <a:avLst/>
          </a:prstGeom>
        </p:spPr>
      </p:pic>
      <p:pic>
        <p:nvPicPr>
          <p:cNvPr id="7" name="!!伪代码-interaction">
            <a:extLst>
              <a:ext uri="{FF2B5EF4-FFF2-40B4-BE49-F238E27FC236}">
                <a16:creationId xmlns:a16="http://schemas.microsoft.com/office/drawing/2014/main" id="{7FB0F39E-D09A-9515-5E20-9DA78AD06631}"/>
              </a:ext>
            </a:extLst>
          </p:cNvPr>
          <p:cNvPicPr>
            <a:picLocks noChangeAspect="1"/>
          </p:cNvPicPr>
          <p:nvPr/>
        </p:nvPicPr>
        <p:blipFill>
          <a:blip r:embed="rId7">
            <a:alphaModFix amt="5000"/>
          </a:blip>
          <a:stretch>
            <a:fillRect/>
          </a:stretch>
        </p:blipFill>
        <p:spPr>
          <a:xfrm>
            <a:off x="1066800" y="4285183"/>
            <a:ext cx="3230018" cy="1349197"/>
          </a:xfrm>
          <a:prstGeom prst="rect">
            <a:avLst/>
          </a:prstGeom>
        </p:spPr>
      </p:pic>
      <p:pic>
        <p:nvPicPr>
          <p:cNvPr id="8" name="!!action">
            <a:extLst>
              <a:ext uri="{FF2B5EF4-FFF2-40B4-BE49-F238E27FC236}">
                <a16:creationId xmlns:a16="http://schemas.microsoft.com/office/drawing/2014/main" id="{2D37B32C-455E-3A21-42AF-0651787E0820}"/>
              </a:ext>
            </a:extLst>
          </p:cNvPr>
          <p:cNvPicPr>
            <a:picLocks noChangeAspect="1"/>
          </p:cNvPicPr>
          <p:nvPr/>
        </p:nvPicPr>
        <p:blipFill>
          <a:blip r:embed="rId8"/>
          <a:stretch>
            <a:fillRect/>
          </a:stretch>
        </p:blipFill>
        <p:spPr>
          <a:xfrm>
            <a:off x="2312780" y="5117234"/>
            <a:ext cx="8292533" cy="544403"/>
          </a:xfrm>
          <a:prstGeom prst="rect">
            <a:avLst/>
          </a:prstGeom>
        </p:spPr>
      </p:pic>
      <p:pic>
        <p:nvPicPr>
          <p:cNvPr id="5" name="!!伪代码-算a">
            <a:extLst>
              <a:ext uri="{FF2B5EF4-FFF2-40B4-BE49-F238E27FC236}">
                <a16:creationId xmlns:a16="http://schemas.microsoft.com/office/drawing/2014/main" id="{7423F2E9-78AD-92B0-5309-1908E12ADFCC}"/>
              </a:ext>
            </a:extLst>
          </p:cNvPr>
          <p:cNvPicPr>
            <a:picLocks noChangeAspect="1"/>
          </p:cNvPicPr>
          <p:nvPr/>
        </p:nvPicPr>
        <p:blipFill>
          <a:blip r:embed="rId9"/>
          <a:stretch>
            <a:fillRect/>
          </a:stretch>
        </p:blipFill>
        <p:spPr>
          <a:xfrm>
            <a:off x="864415" y="1929648"/>
            <a:ext cx="10463167" cy="609653"/>
          </a:xfrm>
          <a:prstGeom prst="rect">
            <a:avLst/>
          </a:prstGeom>
        </p:spPr>
      </p:pic>
      <p:pic>
        <p:nvPicPr>
          <p:cNvPr id="15" name="!!action model">
            <a:extLst>
              <a:ext uri="{FF2B5EF4-FFF2-40B4-BE49-F238E27FC236}">
                <a16:creationId xmlns:a16="http://schemas.microsoft.com/office/drawing/2014/main" id="{5D6063DE-17D3-0EB9-D5E1-01A355DCBC6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90513" y="3233817"/>
            <a:ext cx="9737069" cy="1077894"/>
          </a:xfrm>
          <a:prstGeom prst="rect">
            <a:avLst/>
          </a:prstGeom>
        </p:spPr>
      </p:pic>
      <p:sp>
        <p:nvSpPr>
          <p:cNvPr id="6" name="文本框 5">
            <a:extLst>
              <a:ext uri="{FF2B5EF4-FFF2-40B4-BE49-F238E27FC236}">
                <a16:creationId xmlns:a16="http://schemas.microsoft.com/office/drawing/2014/main" id="{04B57232-8ECC-70A5-AC8F-D7B7072352E8}"/>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1563673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Overview - Model</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1</a:t>
            </a:r>
            <a:endParaRPr lang="zh-CN" altLang="en-US" sz="3600" b="1" dirty="0">
              <a:solidFill>
                <a:schemeClr val="bg1"/>
              </a:solidFill>
            </a:endParaRPr>
          </a:p>
        </p:txBody>
      </p:sp>
      <p:pic>
        <p:nvPicPr>
          <p:cNvPr id="2" name="图片 1">
            <a:extLst>
              <a:ext uri="{FF2B5EF4-FFF2-40B4-BE49-F238E27FC236}">
                <a16:creationId xmlns:a16="http://schemas.microsoft.com/office/drawing/2014/main" id="{5297B194-114D-3367-90E3-0E79D3B4168E}"/>
              </a:ext>
            </a:extLst>
          </p:cNvPr>
          <p:cNvPicPr>
            <a:picLocks noChangeAspect="1"/>
          </p:cNvPicPr>
          <p:nvPr/>
        </p:nvPicPr>
        <p:blipFill>
          <a:blip r:embed="rId3"/>
          <a:stretch>
            <a:fillRect/>
          </a:stretch>
        </p:blipFill>
        <p:spPr>
          <a:xfrm>
            <a:off x="918777" y="3630440"/>
            <a:ext cx="10019393" cy="2548161"/>
          </a:xfrm>
          <a:prstGeom prst="rect">
            <a:avLst/>
          </a:prstGeom>
        </p:spPr>
      </p:pic>
      <p:pic>
        <p:nvPicPr>
          <p:cNvPr id="3" name="图片 2">
            <a:extLst>
              <a:ext uri="{FF2B5EF4-FFF2-40B4-BE49-F238E27FC236}">
                <a16:creationId xmlns:a16="http://schemas.microsoft.com/office/drawing/2014/main" id="{73F047CA-2D3D-66F4-94B3-6653EB0A8310}"/>
              </a:ext>
            </a:extLst>
          </p:cNvPr>
          <p:cNvPicPr>
            <a:picLocks noChangeAspect="1"/>
          </p:cNvPicPr>
          <p:nvPr/>
        </p:nvPicPr>
        <p:blipFill>
          <a:blip r:embed="rId4"/>
          <a:stretch>
            <a:fillRect/>
          </a:stretch>
        </p:blipFill>
        <p:spPr>
          <a:xfrm>
            <a:off x="3555560" y="1162254"/>
            <a:ext cx="4742213" cy="2468186"/>
          </a:xfrm>
          <a:prstGeom prst="rect">
            <a:avLst/>
          </a:prstGeom>
        </p:spPr>
      </p:pic>
    </p:spTree>
    <p:extLst>
      <p:ext uri="{BB962C8B-B14F-4D97-AF65-F5344CB8AC3E}">
        <p14:creationId xmlns:p14="http://schemas.microsoft.com/office/powerpoint/2010/main" val="187289159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606550" y="344317"/>
            <a:ext cx="8643848" cy="480131"/>
          </a:xfrm>
        </p:spPr>
        <p:txBody>
          <a:bodyPr/>
          <a:lstStyle/>
          <a:p>
            <a:r>
              <a:rPr lang="en-US" altLang="zh-CN" dirty="0"/>
              <a:t>Environment interaction</a:t>
            </a:r>
            <a:endParaRPr lang="zh-CN" altLang="en-US" dirty="0"/>
          </a:p>
        </p:txBody>
      </p:sp>
      <p:sp>
        <p:nvSpPr>
          <p:cNvPr id="13" name="矩形 12">
            <a:extLst>
              <a:ext uri="{FF2B5EF4-FFF2-40B4-BE49-F238E27FC236}">
                <a16:creationId xmlns:a16="http://schemas.microsoft.com/office/drawing/2014/main" id="{778149A0-7B66-4522-BEDE-3946C60F53BE}"/>
              </a:ext>
            </a:extLst>
          </p:cNvPr>
          <p:cNvSpPr/>
          <p:nvPr/>
        </p:nvSpPr>
        <p:spPr>
          <a:xfrm>
            <a:off x="795862" y="5815701"/>
            <a:ext cx="3658151" cy="2362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en-US" altLang="zh-CN" sz="1200" spc="300" dirty="0">
                <a:solidFill>
                  <a:prstClr val="white"/>
                </a:solidFill>
                <a:latin typeface="微软雅黑"/>
                <a:ea typeface="微软雅黑"/>
              </a:rPr>
              <a:t>Pseudo code</a:t>
            </a:r>
            <a:endParaRPr kumimoji="0" lang="zh-CN" altLang="en-US" sz="1200" b="0" i="0" u="none" strike="noStrike" kern="1200" cap="none" spc="300" normalizeH="0" baseline="0" noProof="0" dirty="0">
              <a:ln>
                <a:noFill/>
              </a:ln>
              <a:solidFill>
                <a:prstClr val="white"/>
              </a:solidFill>
              <a:effectLst/>
              <a:uLnTx/>
              <a:uFillTx/>
              <a:latin typeface="微软雅黑"/>
              <a:ea typeface="微软雅黑"/>
              <a:cs typeface="+mn-cs"/>
            </a:endParaRPr>
          </a:p>
        </p:txBody>
      </p:sp>
      <p:pic>
        <p:nvPicPr>
          <p:cNvPr id="3" name="!!伪代码">
            <a:extLst>
              <a:ext uri="{FF2B5EF4-FFF2-40B4-BE49-F238E27FC236}">
                <a16:creationId xmlns:a16="http://schemas.microsoft.com/office/drawing/2014/main" id="{1D0D35BF-A7A3-3EBE-C019-5BD4AC4971EB}"/>
              </a:ext>
            </a:extLst>
          </p:cNvPr>
          <p:cNvPicPr>
            <a:picLocks noChangeAspect="1"/>
          </p:cNvPicPr>
          <p:nvPr/>
        </p:nvPicPr>
        <p:blipFill rotWithShape="1">
          <a:blip r:embed="rId3">
            <a:alphaModFix amt="35000"/>
          </a:blip>
          <a:srcRect r="39252"/>
          <a:stretch/>
        </p:blipFill>
        <p:spPr>
          <a:xfrm>
            <a:off x="795863" y="1218739"/>
            <a:ext cx="3658150" cy="4596962"/>
          </a:xfrm>
          <a:prstGeom prst="rect">
            <a:avLst/>
          </a:prstGeom>
        </p:spPr>
      </p:pic>
      <p:pic>
        <p:nvPicPr>
          <p:cNvPr id="17" name="!!伪代码-Predict rewards">
            <a:extLst>
              <a:ext uri="{FF2B5EF4-FFF2-40B4-BE49-F238E27FC236}">
                <a16:creationId xmlns:a16="http://schemas.microsoft.com/office/drawing/2014/main" id="{819D69C8-B291-F48E-3828-D4F643226332}"/>
              </a:ext>
            </a:extLst>
          </p:cNvPr>
          <p:cNvPicPr>
            <a:picLocks noChangeAspect="1"/>
          </p:cNvPicPr>
          <p:nvPr/>
        </p:nvPicPr>
        <p:blipFill>
          <a:blip r:embed="rId4">
            <a:alphaModFix amt="5000"/>
          </a:blip>
          <a:stretch>
            <a:fillRect/>
          </a:stretch>
        </p:blipFill>
        <p:spPr>
          <a:xfrm>
            <a:off x="1177275" y="3593288"/>
            <a:ext cx="3045010" cy="197754"/>
          </a:xfrm>
          <a:prstGeom prst="rect">
            <a:avLst/>
          </a:prstGeom>
        </p:spPr>
      </p:pic>
      <p:pic>
        <p:nvPicPr>
          <p:cNvPr id="18" name="!!伪代码-算V">
            <a:extLst>
              <a:ext uri="{FF2B5EF4-FFF2-40B4-BE49-F238E27FC236}">
                <a16:creationId xmlns:a16="http://schemas.microsoft.com/office/drawing/2014/main" id="{CD686EAE-DEA9-E7D3-3477-93E180D00C79}"/>
              </a:ext>
            </a:extLst>
          </p:cNvPr>
          <p:cNvPicPr>
            <a:picLocks noChangeAspect="1"/>
          </p:cNvPicPr>
          <p:nvPr/>
        </p:nvPicPr>
        <p:blipFill>
          <a:blip r:embed="rId5">
            <a:alphaModFix amt="5000"/>
          </a:blip>
          <a:stretch>
            <a:fillRect/>
          </a:stretch>
        </p:blipFill>
        <p:spPr>
          <a:xfrm>
            <a:off x="1230295" y="3429000"/>
            <a:ext cx="3066523" cy="180721"/>
          </a:xfrm>
          <a:prstGeom prst="rect">
            <a:avLst/>
          </a:prstGeom>
        </p:spPr>
      </p:pic>
      <p:pic>
        <p:nvPicPr>
          <p:cNvPr id="4" name="!!伪代码-update">
            <a:extLst>
              <a:ext uri="{FF2B5EF4-FFF2-40B4-BE49-F238E27FC236}">
                <a16:creationId xmlns:a16="http://schemas.microsoft.com/office/drawing/2014/main" id="{E0DE9BA3-912D-1F84-E512-F4982143AEF4}"/>
              </a:ext>
            </a:extLst>
          </p:cNvPr>
          <p:cNvPicPr>
            <a:picLocks noChangeAspect="1"/>
          </p:cNvPicPr>
          <p:nvPr/>
        </p:nvPicPr>
        <p:blipFill>
          <a:blip r:embed="rId6">
            <a:alphaModFix amt="5000"/>
          </a:blip>
          <a:stretch>
            <a:fillRect/>
          </a:stretch>
        </p:blipFill>
        <p:spPr>
          <a:xfrm>
            <a:off x="1259938" y="3772764"/>
            <a:ext cx="3125250" cy="446908"/>
          </a:xfrm>
          <a:prstGeom prst="rect">
            <a:avLst/>
          </a:prstGeom>
        </p:spPr>
      </p:pic>
      <p:pic>
        <p:nvPicPr>
          <p:cNvPr id="7" name="!!伪代码-interaction">
            <a:extLst>
              <a:ext uri="{FF2B5EF4-FFF2-40B4-BE49-F238E27FC236}">
                <a16:creationId xmlns:a16="http://schemas.microsoft.com/office/drawing/2014/main" id="{7FB0F39E-D09A-9515-5E20-9DA78AD06631}"/>
              </a:ext>
            </a:extLst>
          </p:cNvPr>
          <p:cNvPicPr>
            <a:picLocks noChangeAspect="1"/>
          </p:cNvPicPr>
          <p:nvPr/>
        </p:nvPicPr>
        <p:blipFill>
          <a:blip r:embed="rId7">
            <a:alphaModFix amt="5000"/>
          </a:blip>
          <a:stretch>
            <a:fillRect/>
          </a:stretch>
        </p:blipFill>
        <p:spPr>
          <a:xfrm>
            <a:off x="1066800" y="4285183"/>
            <a:ext cx="3230018" cy="1349197"/>
          </a:xfrm>
          <a:prstGeom prst="rect">
            <a:avLst/>
          </a:prstGeom>
        </p:spPr>
      </p:pic>
      <p:pic>
        <p:nvPicPr>
          <p:cNvPr id="8" name="!!action">
            <a:extLst>
              <a:ext uri="{FF2B5EF4-FFF2-40B4-BE49-F238E27FC236}">
                <a16:creationId xmlns:a16="http://schemas.microsoft.com/office/drawing/2014/main" id="{2D37B32C-455E-3A21-42AF-0651787E0820}"/>
              </a:ext>
            </a:extLst>
          </p:cNvPr>
          <p:cNvPicPr>
            <a:picLocks noChangeAspect="1"/>
          </p:cNvPicPr>
          <p:nvPr/>
        </p:nvPicPr>
        <p:blipFill>
          <a:blip r:embed="rId8"/>
          <a:stretch>
            <a:fillRect/>
          </a:stretch>
        </p:blipFill>
        <p:spPr>
          <a:xfrm>
            <a:off x="1782207" y="3419041"/>
            <a:ext cx="8292533" cy="544403"/>
          </a:xfrm>
          <a:prstGeom prst="rect">
            <a:avLst/>
          </a:prstGeom>
        </p:spPr>
      </p:pic>
      <p:pic>
        <p:nvPicPr>
          <p:cNvPr id="5" name="!!伪代码-算a">
            <a:extLst>
              <a:ext uri="{FF2B5EF4-FFF2-40B4-BE49-F238E27FC236}">
                <a16:creationId xmlns:a16="http://schemas.microsoft.com/office/drawing/2014/main" id="{7423F2E9-78AD-92B0-5309-1908E12ADFCC}"/>
              </a:ext>
            </a:extLst>
          </p:cNvPr>
          <p:cNvPicPr>
            <a:picLocks noChangeAspect="1"/>
          </p:cNvPicPr>
          <p:nvPr/>
        </p:nvPicPr>
        <p:blipFill>
          <a:blip r:embed="rId9">
            <a:alphaModFix amt="5000"/>
          </a:blip>
          <a:stretch>
            <a:fillRect/>
          </a:stretch>
        </p:blipFill>
        <p:spPr>
          <a:xfrm>
            <a:off x="1259938" y="4960674"/>
            <a:ext cx="3125250" cy="182098"/>
          </a:xfrm>
          <a:prstGeom prst="rect">
            <a:avLst/>
          </a:prstGeom>
        </p:spPr>
      </p:pic>
      <p:grpSp>
        <p:nvGrpSpPr>
          <p:cNvPr id="26" name="组合 25">
            <a:extLst>
              <a:ext uri="{FF2B5EF4-FFF2-40B4-BE49-F238E27FC236}">
                <a16:creationId xmlns:a16="http://schemas.microsoft.com/office/drawing/2014/main" id="{7B1536FC-0DB7-D790-147F-F99A5B108603}"/>
              </a:ext>
            </a:extLst>
          </p:cNvPr>
          <p:cNvGrpSpPr/>
          <p:nvPr/>
        </p:nvGrpSpPr>
        <p:grpSpPr>
          <a:xfrm>
            <a:off x="1956619" y="2756071"/>
            <a:ext cx="3844413" cy="1957742"/>
            <a:chOff x="1956619" y="2756071"/>
            <a:chExt cx="3844413" cy="1957742"/>
          </a:xfrm>
        </p:grpSpPr>
        <p:sp>
          <p:nvSpPr>
            <p:cNvPr id="24" name="箭头: 上弧形 23">
              <a:extLst>
                <a:ext uri="{FF2B5EF4-FFF2-40B4-BE49-F238E27FC236}">
                  <a16:creationId xmlns:a16="http://schemas.microsoft.com/office/drawing/2014/main" id="{9F2B8041-CFFB-03F2-FD6E-86E1915E8CCE}"/>
                </a:ext>
              </a:extLst>
            </p:cNvPr>
            <p:cNvSpPr/>
            <p:nvPr/>
          </p:nvSpPr>
          <p:spPr>
            <a:xfrm>
              <a:off x="1956619" y="2756071"/>
              <a:ext cx="2265666" cy="655896"/>
            </a:xfrm>
            <a:prstGeom prst="curved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sp>
          <p:nvSpPr>
            <p:cNvPr id="25" name="箭头: 下弧形 24">
              <a:extLst>
                <a:ext uri="{FF2B5EF4-FFF2-40B4-BE49-F238E27FC236}">
                  <a16:creationId xmlns:a16="http://schemas.microsoft.com/office/drawing/2014/main" id="{318EAC36-4886-5D51-B338-F34667BC1400}"/>
                </a:ext>
              </a:extLst>
            </p:cNvPr>
            <p:cNvSpPr/>
            <p:nvPr/>
          </p:nvSpPr>
          <p:spPr>
            <a:xfrm>
              <a:off x="1956619" y="3963443"/>
              <a:ext cx="3844413" cy="750370"/>
            </a:xfrm>
            <a:prstGeom prst="curvedUp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solidFill>
                  <a:schemeClr val="tx1"/>
                </a:solidFill>
              </a:endParaRPr>
            </a:p>
          </p:txBody>
        </p:sp>
      </p:grpSp>
      <p:sp>
        <p:nvSpPr>
          <p:cNvPr id="6" name="文本框 5">
            <a:extLst>
              <a:ext uri="{FF2B5EF4-FFF2-40B4-BE49-F238E27FC236}">
                <a16:creationId xmlns:a16="http://schemas.microsoft.com/office/drawing/2014/main" id="{940BA597-7FBB-0B60-A139-1109DE0B748D}"/>
              </a:ext>
            </a:extLst>
          </p:cNvPr>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charset="-122"/>
              </a:defRPr>
            </a:lvl1pPr>
            <a:lvl2pPr marL="742950" indent="-285750">
              <a:defRPr>
                <a:solidFill>
                  <a:schemeClr val="tx1"/>
                </a:solidFill>
                <a:latin typeface="Century Gothic" panose="020B0502020202020204" pitchFamily="34" charset="0"/>
                <a:ea typeface="微软雅黑" panose="020B0503020204020204" charset="-122"/>
              </a:defRPr>
            </a:lvl2pPr>
            <a:lvl3pPr marL="1143000" indent="-228600">
              <a:defRPr>
                <a:solidFill>
                  <a:schemeClr val="tx1"/>
                </a:solidFill>
                <a:latin typeface="Century Gothic" panose="020B0502020202020204" pitchFamily="34" charset="0"/>
                <a:ea typeface="微软雅黑" panose="020B0503020204020204" charset="-122"/>
              </a:defRPr>
            </a:lvl3pPr>
            <a:lvl4pPr marL="1600200" indent="-228600">
              <a:defRPr>
                <a:solidFill>
                  <a:schemeClr val="tx1"/>
                </a:solidFill>
                <a:latin typeface="Century Gothic" panose="020B0502020202020204" pitchFamily="34" charset="0"/>
                <a:ea typeface="微软雅黑" panose="020B0503020204020204" charset="-122"/>
              </a:defRPr>
            </a:lvl4pPr>
            <a:lvl5pPr marL="2057400" indent="-228600">
              <a:defRPr>
                <a:solidFill>
                  <a:schemeClr val="tx1"/>
                </a:solidFill>
                <a:latin typeface="Century Gothic" panose="020B0502020202020204" pitchFamily="34" charset="0"/>
                <a:ea typeface="微软雅黑" panose="020B050302020402020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charset="-122"/>
              </a:defRPr>
            </a:lvl9pPr>
          </a:lstStyle>
          <a:p>
            <a:pPr algn="ctr" eaLnBrk="1" hangingPunct="1">
              <a:defRPr/>
            </a:pPr>
            <a:r>
              <a:rPr lang="en-US" altLang="zh-CN" sz="3600" b="1" dirty="0">
                <a:solidFill>
                  <a:schemeClr val="bg1"/>
                </a:solidFill>
              </a:rPr>
              <a:t>4</a:t>
            </a:r>
            <a:endParaRPr lang="zh-CN" altLang="en-US" sz="3600" b="1" dirty="0">
              <a:solidFill>
                <a:schemeClr val="bg1"/>
              </a:solidFill>
            </a:endParaRPr>
          </a:p>
        </p:txBody>
      </p:sp>
    </p:spTree>
    <p:extLst>
      <p:ext uri="{BB962C8B-B14F-4D97-AF65-F5344CB8AC3E}">
        <p14:creationId xmlns:p14="http://schemas.microsoft.com/office/powerpoint/2010/main" val="22336088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10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a:latin typeface="Segoe UI" panose="020B0502040204020203" pitchFamily="34" charset="0"/>
                <a:cs typeface="Segoe UI" panose="020B0502040204020203" pitchFamily="34" charset="0"/>
              </a:rPr>
              <a:t>Dreamer V2</a:t>
            </a:r>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a:t>
            </a:r>
            <a:endParaRPr lang="zh-CN" altLang="en-US" sz="3600" b="1" dirty="0">
              <a:solidFill>
                <a:schemeClr val="bg1"/>
              </a:solidFill>
            </a:endParaRPr>
          </a:p>
        </p:txBody>
      </p:sp>
      <p:pic>
        <p:nvPicPr>
          <p:cNvPr id="2" name="图片 1" descr="image4"/>
          <p:cNvPicPr>
            <a:picLocks noChangeAspect="1"/>
          </p:cNvPicPr>
          <p:nvPr/>
        </p:nvPicPr>
        <p:blipFill>
          <a:blip r:embed="rId3"/>
          <a:stretch>
            <a:fillRect/>
          </a:stretch>
        </p:blipFill>
        <p:spPr>
          <a:xfrm>
            <a:off x="4029766" y="3284182"/>
            <a:ext cx="7619538" cy="2272716"/>
          </a:xfrm>
          <a:prstGeom prst="rect">
            <a:avLst/>
          </a:prstGeom>
        </p:spPr>
      </p:pic>
      <p:sp>
        <p:nvSpPr>
          <p:cNvPr id="10" name="文本框 9"/>
          <p:cNvSpPr txBox="1"/>
          <p:nvPr/>
        </p:nvSpPr>
        <p:spPr>
          <a:xfrm>
            <a:off x="1539631" y="1162596"/>
            <a:ext cx="9424418" cy="1000274"/>
          </a:xfrm>
          <a:prstGeom prst="rect">
            <a:avLst/>
          </a:prstGeom>
          <a:noFill/>
        </p:spPr>
        <p:txBody>
          <a:bodyPr wrap="square" lIns="0" tIns="0" rIns="0" bIns="0" rtlCol="0">
            <a:spAutoFit/>
          </a:bodyPr>
          <a:lstStyle/>
          <a:p>
            <a:r>
              <a:rPr lang="en-US" altLang="zh-CN" sz="3500" b="1" dirty="0">
                <a:latin typeface="Segoe UI" panose="020B0502040204020203" pitchFamily="34" charset="0"/>
                <a:cs typeface="Segoe UI" panose="020B0502040204020203" pitchFamily="34" charset="0"/>
              </a:rPr>
              <a:t>Mastering Atari with Discrete World Models</a:t>
            </a:r>
          </a:p>
          <a:p>
            <a:pPr algn="ctr"/>
            <a:r>
              <a:rPr lang="en-US" altLang="zh-CN" sz="3000" b="1" dirty="0">
                <a:latin typeface="Segoe UI" panose="020B0502040204020203" pitchFamily="34" charset="0"/>
                <a:cs typeface="Segoe UI" panose="020B0502040204020203" pitchFamily="34" charset="0"/>
              </a:rPr>
              <a:t>ICLR,2021</a:t>
            </a:r>
            <a:endParaRPr lang="zh-CN" altLang="en-US" sz="3000" b="1" dirty="0">
              <a:latin typeface="Segoe UI" panose="020B0502040204020203" pitchFamily="34" charset="0"/>
              <a:cs typeface="Segoe UI" panose="020B0502040204020203" pitchFamily="34" charset="0"/>
            </a:endParaRPr>
          </a:p>
        </p:txBody>
      </p:sp>
      <p:pic>
        <p:nvPicPr>
          <p:cNvPr id="5" name="图片 4"/>
          <p:cNvPicPr>
            <a:picLocks noChangeAspect="1"/>
          </p:cNvPicPr>
          <p:nvPr/>
        </p:nvPicPr>
        <p:blipFill>
          <a:blip r:embed="rId4"/>
          <a:stretch>
            <a:fillRect/>
          </a:stretch>
        </p:blipFill>
        <p:spPr>
          <a:xfrm>
            <a:off x="1028514" y="1001133"/>
            <a:ext cx="10134971" cy="1879577"/>
          </a:xfrm>
          <a:prstGeom prst="rect">
            <a:avLst/>
          </a:prstGeom>
        </p:spPr>
      </p:pic>
      <p:pic>
        <p:nvPicPr>
          <p:cNvPr id="14" name="图片 1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4728" y="2824195"/>
            <a:ext cx="3534926" cy="3192480"/>
          </a:xfrm>
          <a:prstGeom prst="rect">
            <a:avLst/>
          </a:prstGeom>
        </p:spPr>
      </p:pic>
    </p:spTree>
  </p:cSld>
  <p:clrMapOvr>
    <a:masterClrMapping/>
  </p:clrMapOvr>
  <p:transition spd="med">
    <p:pull/>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a:latin typeface="Segoe UI" panose="020B0502040204020203" pitchFamily="34" charset="0"/>
                <a:cs typeface="Segoe UI" panose="020B0502040204020203" pitchFamily="34" charset="0"/>
              </a:rPr>
              <a:t>Vectors of Categorical Representations</a:t>
            </a:r>
            <a:endParaRPr lang="zh-CN" altLang="en-US" dirty="0">
              <a:latin typeface="Segoe UI" panose="020B0502040204020203" pitchFamily="34" charset="0"/>
              <a:cs typeface="Segoe UI" panose="020B0502040204020203" pitchFamily="34" charset="0"/>
            </a:endParaRPr>
          </a:p>
        </p:txBody>
      </p:sp>
      <p:sp>
        <p:nvSpPr>
          <p:cNvPr id="7" name="文本框 6"/>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a:t>
            </a:r>
            <a:endParaRPr lang="zh-CN" altLang="en-US" sz="3600" b="1" dirty="0">
              <a:solidFill>
                <a:schemeClr val="bg1"/>
              </a:solidFill>
            </a:endParaRPr>
          </a:p>
        </p:txBody>
      </p:sp>
      <p:pic>
        <p:nvPicPr>
          <p:cNvPr id="18" name="图片 17"/>
          <p:cNvPicPr>
            <a:picLocks noChangeAspect="1"/>
          </p:cNvPicPr>
          <p:nvPr/>
        </p:nvPicPr>
        <p:blipFill rotWithShape="1">
          <a:blip r:embed="rId3">
            <a:extLst>
              <a:ext uri="{28A0092B-C50C-407E-A947-70E740481C1C}">
                <a14:useLocalDpi xmlns:a14="http://schemas.microsoft.com/office/drawing/2010/main" val="0"/>
              </a:ext>
            </a:extLst>
          </a:blip>
          <a:srcRect t="33977" r="50107" b="26667"/>
          <a:stretch>
            <a:fillRect/>
          </a:stretch>
        </p:blipFill>
        <p:spPr>
          <a:xfrm>
            <a:off x="470535" y="2259892"/>
            <a:ext cx="5625465" cy="3328035"/>
          </a:xfrm>
          <a:prstGeom prst="rect">
            <a:avLst/>
          </a:prstGeom>
        </p:spPr>
      </p:pic>
      <p:sp>
        <p:nvSpPr>
          <p:cNvPr id="19" name="文本框 5"/>
          <p:cNvSpPr txBox="1"/>
          <p:nvPr/>
        </p:nvSpPr>
        <p:spPr>
          <a:xfrm>
            <a:off x="1606550" y="1270073"/>
            <a:ext cx="9468608" cy="525593"/>
          </a:xfrm>
          <a:prstGeom prst="rect">
            <a:avLst/>
          </a:prstGeom>
          <a:noFill/>
        </p:spPr>
        <p:txBody>
          <a:bodyPr wrap="square">
            <a:spAutoFit/>
          </a:bodyPr>
          <a:lstStyle>
            <a:defPPr>
              <a:defRPr lang="zh-CN"/>
            </a:defPPr>
            <a:lvl1pPr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1pPr>
            <a:lvl2pPr marL="4572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2pPr>
            <a:lvl3pPr marL="9144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3pPr>
            <a:lvl4pPr marL="13716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4pPr>
            <a:lvl5pPr marL="1828800" algn="l" rtl="0" eaLnBrk="0" fontAlgn="base" hangingPunct="0">
              <a:spcBef>
                <a:spcPct val="0"/>
              </a:spcBef>
              <a:spcAft>
                <a:spcPct val="0"/>
              </a:spcAft>
              <a:defRPr kern="1200">
                <a:solidFill>
                  <a:schemeClr val="tx1"/>
                </a:solidFill>
                <a:latin typeface="Century Gothic" panose="020B0502020202020204" pitchFamily="34" charset="0"/>
                <a:ea typeface="微软雅黑" panose="020B0503020204020204" pitchFamily="34" charset="-122"/>
                <a:cs typeface="+mn-cs"/>
              </a:defRPr>
            </a:lvl5pPr>
            <a:lvl6pPr marL="22860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6pPr>
            <a:lvl7pPr marL="27432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7pPr>
            <a:lvl8pPr marL="32004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8pPr>
            <a:lvl9pPr marL="3657600" algn="l" defTabSz="914400" rtl="0" eaLnBrk="1" latinLnBrk="0" hangingPunct="1">
              <a:defRPr kern="1200">
                <a:solidFill>
                  <a:schemeClr val="tx1"/>
                </a:solidFill>
                <a:latin typeface="Century Gothic" panose="020B0502020202020204" pitchFamily="34" charset="0"/>
                <a:ea typeface="微软雅黑" panose="020B0503020204020204" pitchFamily="34" charset="-122"/>
                <a:cs typeface="+mn-cs"/>
              </a:defRPr>
            </a:lvl9pPr>
          </a:lstStyle>
          <a:p>
            <a:pPr>
              <a:lnSpc>
                <a:spcPct val="125000"/>
              </a:lnSpc>
            </a:pPr>
            <a:r>
              <a:rPr lang="en-US" altLang="zh-CN" sz="2500" dirty="0">
                <a:latin typeface="Segoe UI" panose="020B0502040204020203" pitchFamily="34" charset="0"/>
              </a:rPr>
              <a:t>World model can predict future representations more accurately.</a:t>
            </a:r>
          </a:p>
        </p:txBody>
      </p:sp>
      <p:pic>
        <p:nvPicPr>
          <p:cNvPr id="2" name="图片 1"/>
          <p:cNvPicPr>
            <a:picLocks noChangeAspect="1"/>
          </p:cNvPicPr>
          <p:nvPr/>
        </p:nvPicPr>
        <p:blipFill rotWithShape="1">
          <a:blip r:embed="rId3">
            <a:extLst>
              <a:ext uri="{28A0092B-C50C-407E-A947-70E740481C1C}">
                <a14:useLocalDpi xmlns:a14="http://schemas.microsoft.com/office/drawing/2010/main" val="0"/>
              </a:ext>
            </a:extLst>
          </a:blip>
          <a:srcRect l="50822" t="33632" r="4173" b="26667"/>
          <a:stretch>
            <a:fillRect/>
          </a:stretch>
        </p:blipFill>
        <p:spPr>
          <a:xfrm>
            <a:off x="6528869" y="2181068"/>
            <a:ext cx="5074285" cy="3357245"/>
          </a:xfrm>
          <a:prstGeom prst="rect">
            <a:avLst/>
          </a:prstGeom>
        </p:spPr>
      </p:pic>
    </p:spTree>
  </p:cSld>
  <p:clrMapOvr>
    <a:masterClrMapping/>
  </p:clrMapOvr>
  <p:transition spd="med">
    <p:pull/>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a:xfrm>
            <a:off x="1606550" y="344317"/>
            <a:ext cx="8643848" cy="480131"/>
          </a:xfrm>
        </p:spPr>
        <p:txBody>
          <a:bodyPr/>
          <a:lstStyle/>
          <a:p>
            <a:r>
              <a:rPr lang="en-US" altLang="zh-CN" dirty="0">
                <a:latin typeface="Segoe UI" panose="020B0502040204020203" pitchFamily="34" charset="0"/>
                <a:cs typeface="Segoe UI" panose="020B0502040204020203" pitchFamily="34" charset="0"/>
              </a:rPr>
              <a:t>World Model Learning</a:t>
            </a:r>
            <a:endParaRPr lang="zh-CN" altLang="en-US" dirty="0">
              <a:latin typeface="Segoe UI" panose="020B0502040204020203" pitchFamily="34" charset="0"/>
              <a:cs typeface="Segoe UI" panose="020B0502040204020203" pitchFamily="34" charset="0"/>
            </a:endParaRPr>
          </a:p>
        </p:txBody>
      </p:sp>
      <p:sp>
        <p:nvSpPr>
          <p:cNvPr id="10" name="文本框 9"/>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a:t>
            </a:r>
            <a:endParaRPr lang="zh-CN" altLang="en-US" sz="3600" b="1" dirty="0">
              <a:solidFill>
                <a:schemeClr val="bg1"/>
              </a:solidFill>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86346" y="2361977"/>
            <a:ext cx="6958721" cy="3654743"/>
          </a:xfrm>
          <a:prstGeom prst="rect">
            <a:avLst/>
          </a:prstGeom>
        </p:spPr>
      </p:pic>
      <p:sp>
        <p:nvSpPr>
          <p:cNvPr id="6" name="矩形 5"/>
          <p:cNvSpPr/>
          <p:nvPr/>
        </p:nvSpPr>
        <p:spPr>
          <a:xfrm>
            <a:off x="9555744" y="3767321"/>
            <a:ext cx="1859213" cy="1785206"/>
          </a:xfrm>
          <a:prstGeom prst="rect">
            <a:avLst/>
          </a:prstGeom>
          <a:noFill/>
          <a:ln w="28575">
            <a:solidFill>
              <a:srgbClr val="D00072"/>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solidFill>
                <a:srgbClr val="FF0000"/>
              </a:solidFill>
            </a:endParaRPr>
          </a:p>
        </p:txBody>
      </p:sp>
      <p:pic>
        <p:nvPicPr>
          <p:cNvPr id="3" name="图片 2">
            <a:extLst>
              <a:ext uri="{FF2B5EF4-FFF2-40B4-BE49-F238E27FC236}">
                <a16:creationId xmlns:a16="http://schemas.microsoft.com/office/drawing/2014/main" id="{21F1E2FC-F84C-41B1-8D0D-E2C5C9DA6142}"/>
              </a:ext>
            </a:extLst>
          </p:cNvPr>
          <p:cNvPicPr>
            <a:picLocks noChangeAspect="1"/>
          </p:cNvPicPr>
          <p:nvPr/>
        </p:nvPicPr>
        <p:blipFill>
          <a:blip r:embed="rId4"/>
          <a:stretch>
            <a:fillRect/>
          </a:stretch>
        </p:blipFill>
        <p:spPr>
          <a:xfrm>
            <a:off x="1434447" y="1027744"/>
            <a:ext cx="9163117" cy="1457336"/>
          </a:xfrm>
          <a:prstGeom prst="rect">
            <a:avLst/>
          </a:prstGeom>
        </p:spPr>
      </p:pic>
      <p:pic>
        <p:nvPicPr>
          <p:cNvPr id="7" name="图片 6">
            <a:extLst>
              <a:ext uri="{FF2B5EF4-FFF2-40B4-BE49-F238E27FC236}">
                <a16:creationId xmlns:a16="http://schemas.microsoft.com/office/drawing/2014/main" id="{E625F48D-A164-458B-9D22-1C49CDC16037}"/>
              </a:ext>
            </a:extLst>
          </p:cNvPr>
          <p:cNvPicPr>
            <a:picLocks noChangeAspect="1"/>
          </p:cNvPicPr>
          <p:nvPr/>
        </p:nvPicPr>
        <p:blipFill>
          <a:blip r:embed="rId5"/>
          <a:stretch>
            <a:fillRect/>
          </a:stretch>
        </p:blipFill>
        <p:spPr>
          <a:xfrm>
            <a:off x="1456541" y="3015598"/>
            <a:ext cx="3028972" cy="2714645"/>
          </a:xfrm>
          <a:prstGeom prst="rect">
            <a:avLst/>
          </a:prstGeom>
        </p:spPr>
      </p:pic>
    </p:spTree>
  </p:cSld>
  <p:clrMapOvr>
    <a:masterClrMapping/>
  </p:clrMapOvr>
  <p:transition spd="med">
    <p:pull/>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title"/>
          </p:nvPr>
        </p:nvSpPr>
        <p:spPr/>
        <p:txBody>
          <a:bodyPr/>
          <a:lstStyle/>
          <a:p>
            <a:r>
              <a:rPr lang="en-US" altLang="zh-CN" dirty="0">
                <a:latin typeface="Segoe UI" panose="020B0502040204020203" pitchFamily="34" charset="0"/>
                <a:cs typeface="Segoe UI" panose="020B0502040204020203" pitchFamily="34" charset="0"/>
              </a:rPr>
              <a:t>KL Balancing</a:t>
            </a:r>
            <a:endParaRPr lang="zh-CN" altLang="en-US" dirty="0">
              <a:latin typeface="Segoe UI" panose="020B0502040204020203" pitchFamily="34" charset="0"/>
              <a:cs typeface="Segoe UI" panose="020B0502040204020203" pitchFamily="34" charset="0"/>
            </a:endParaRPr>
          </a:p>
        </p:txBody>
      </p:sp>
      <p:sp>
        <p:nvSpPr>
          <p:cNvPr id="18" name="文本框 17"/>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5</a:t>
            </a:r>
            <a:endParaRPr lang="zh-CN" altLang="en-US" sz="3600" b="1" dirty="0">
              <a:solidFill>
                <a:schemeClr val="bg1"/>
              </a:solidFill>
            </a:endParaRPr>
          </a:p>
        </p:txBody>
      </p:sp>
      <p:pic>
        <p:nvPicPr>
          <p:cNvPr id="3" name="图片 2"/>
          <p:cNvPicPr>
            <a:picLocks noChangeAspect="1"/>
          </p:cNvPicPr>
          <p:nvPr/>
        </p:nvPicPr>
        <p:blipFill rotWithShape="1">
          <a:blip r:embed="rId3"/>
          <a:srcRect b="10657"/>
          <a:stretch>
            <a:fillRect/>
          </a:stretch>
        </p:blipFill>
        <p:spPr>
          <a:xfrm>
            <a:off x="1678570" y="4957118"/>
            <a:ext cx="8752101" cy="1233133"/>
          </a:xfrm>
          <a:prstGeom prst="rect">
            <a:avLst/>
          </a:prstGeom>
        </p:spPr>
      </p:pic>
      <p:sp>
        <p:nvSpPr>
          <p:cNvPr id="14" name="文本框 13"/>
          <p:cNvSpPr txBox="1"/>
          <p:nvPr/>
        </p:nvSpPr>
        <p:spPr>
          <a:xfrm>
            <a:off x="418767" y="1130730"/>
            <a:ext cx="8363568" cy="3867854"/>
          </a:xfrm>
          <a:prstGeom prst="rect">
            <a:avLst/>
          </a:prstGeom>
          <a:noFill/>
        </p:spPr>
        <p:txBody>
          <a:bodyPr wrap="square">
            <a:spAutoFit/>
          </a:bodyPr>
          <a:lstStyle/>
          <a:p>
            <a:pPr>
              <a:lnSpc>
                <a:spcPct val="110000"/>
              </a:lnSpc>
            </a:pPr>
            <a:r>
              <a:rPr lang="zh-CN" altLang="en-US" sz="2500" dirty="0">
                <a:latin typeface="Segoe UI" panose="020B0502040204020203" pitchFamily="34" charset="0"/>
              </a:rPr>
              <a:t>KL regularizer has two purposes</a:t>
            </a:r>
            <a:r>
              <a:rPr lang="en-US" altLang="zh-CN" sz="2500" dirty="0">
                <a:latin typeface="Segoe UI" panose="020B0502040204020203" pitchFamily="34" charset="0"/>
              </a:rPr>
              <a:t>:</a:t>
            </a:r>
          </a:p>
          <a:p>
            <a:pPr marL="342900" indent="-342900">
              <a:lnSpc>
                <a:spcPct val="110000"/>
              </a:lnSpc>
              <a:buFont typeface="Arial" panose="020B0604020202020204" pitchFamily="34" charset="0"/>
              <a:buChar char="•"/>
            </a:pPr>
            <a:r>
              <a:rPr lang="zh-CN" altLang="en-US" sz="2500" b="1" dirty="0">
                <a:latin typeface="Segoe UI" panose="020B0502040204020203" pitchFamily="34" charset="0"/>
              </a:rPr>
              <a:t>Regularize representations </a:t>
            </a:r>
            <a:r>
              <a:rPr lang="zh-CN" altLang="en-US" sz="2500" dirty="0">
                <a:latin typeface="Segoe UI" panose="020B0502040204020203" pitchFamily="34" charset="0"/>
              </a:rPr>
              <a:t>to stay close to their predictor</a:t>
            </a:r>
            <a:endParaRPr lang="en-US" altLang="zh-CN" sz="2500" dirty="0">
              <a:latin typeface="Segoe UI" panose="020B0502040204020203" pitchFamily="34" charset="0"/>
            </a:endParaRPr>
          </a:p>
          <a:p>
            <a:pPr marL="342900" indent="-342900">
              <a:lnSpc>
                <a:spcPct val="110000"/>
              </a:lnSpc>
              <a:buFont typeface="Arial" panose="020B0604020202020204" pitchFamily="34" charset="0"/>
              <a:buChar char="•"/>
            </a:pPr>
            <a:r>
              <a:rPr lang="zh-CN" altLang="en-US" sz="2500" b="1" dirty="0">
                <a:latin typeface="Segoe UI" panose="020B0502040204020203" pitchFamily="34" charset="0"/>
              </a:rPr>
              <a:t>Train the predictor </a:t>
            </a:r>
            <a:r>
              <a:rPr lang="zh-CN" altLang="en-US" sz="2500" dirty="0">
                <a:latin typeface="Segoe UI" panose="020B0502040204020203" pitchFamily="34" charset="0"/>
              </a:rPr>
              <a:t>to better guess the re</a:t>
            </a:r>
            <a:r>
              <a:rPr lang="en-US" altLang="zh-CN" sz="2500" dirty="0">
                <a:latin typeface="Segoe UI" panose="020B0502040204020203" pitchFamily="34" charset="0"/>
              </a:rPr>
              <a:t>pre</a:t>
            </a:r>
            <a:r>
              <a:rPr lang="zh-CN" altLang="en-US" sz="2500" dirty="0">
                <a:latin typeface="Segoe UI" panose="020B0502040204020203" pitchFamily="34" charset="0"/>
              </a:rPr>
              <a:t>sentations</a:t>
            </a:r>
            <a:endParaRPr lang="en-US" altLang="zh-CN" sz="2500" dirty="0">
              <a:latin typeface="Segoe UI" panose="020B0502040204020203" pitchFamily="34" charset="0"/>
            </a:endParaRPr>
          </a:p>
          <a:p>
            <a:pPr>
              <a:lnSpc>
                <a:spcPct val="110000"/>
              </a:lnSpc>
            </a:pPr>
            <a:r>
              <a:rPr lang="zh-CN" altLang="en-US" sz="2500" dirty="0">
                <a:latin typeface="Segoe UI" panose="020B0502040204020203" pitchFamily="34" charset="0"/>
              </a:rPr>
              <a:t>But learning the predictor is hard</a:t>
            </a:r>
            <a:endParaRPr lang="en-US" altLang="zh-CN" sz="2500" dirty="0">
              <a:latin typeface="Segoe UI" panose="020B0502040204020203" pitchFamily="34" charset="0"/>
            </a:endParaRPr>
          </a:p>
          <a:p>
            <a:pPr marL="342900" indent="-342900">
              <a:lnSpc>
                <a:spcPct val="110000"/>
              </a:lnSpc>
              <a:buFont typeface="Arial" panose="020B0604020202020204" pitchFamily="34" charset="0"/>
              <a:buChar char="•"/>
            </a:pPr>
            <a:r>
              <a:rPr lang="zh-CN" altLang="en-US" sz="2500" dirty="0">
                <a:latin typeface="Segoe UI" panose="020B0502040204020203" pitchFamily="34" charset="0"/>
              </a:rPr>
              <a:t>Should not regularize representations toward a poor predictor</a:t>
            </a:r>
            <a:endParaRPr lang="en-US" altLang="zh-CN" sz="2500" dirty="0">
              <a:latin typeface="Segoe UI" panose="020B0502040204020203" pitchFamily="34" charset="0"/>
            </a:endParaRPr>
          </a:p>
          <a:p>
            <a:pPr marL="342900" indent="-342900">
              <a:lnSpc>
                <a:spcPct val="110000"/>
              </a:lnSpc>
              <a:buFont typeface="Arial" panose="020B0604020202020204" pitchFamily="34" charset="0"/>
              <a:buChar char="•"/>
            </a:pPr>
            <a:r>
              <a:rPr lang="zh-CN" altLang="en-US" sz="2500" b="1" dirty="0">
                <a:latin typeface="Segoe UI" panose="020B0502040204020203" pitchFamily="34" charset="0"/>
              </a:rPr>
              <a:t>Larger learning rate </a:t>
            </a:r>
            <a:r>
              <a:rPr lang="zh-CN" altLang="en-US" sz="2500" dirty="0">
                <a:latin typeface="Segoe UI" panose="020B0502040204020203" pitchFamily="34" charset="0"/>
              </a:rPr>
              <a:t>for predictor than for representations</a:t>
            </a:r>
            <a:endParaRPr lang="en-US" altLang="zh-CN" sz="2500" dirty="0">
              <a:latin typeface="Segoe UI" panose="020B0502040204020203" pitchFamily="34" charset="0"/>
            </a:endParaRPr>
          </a:p>
        </p:txBody>
      </p:sp>
      <p:pic>
        <p:nvPicPr>
          <p:cNvPr id="6" name="图片 5"/>
          <p:cNvPicPr>
            <a:picLocks noChangeAspect="1"/>
          </p:cNvPicPr>
          <p:nvPr/>
        </p:nvPicPr>
        <p:blipFill rotWithShape="1">
          <a:blip r:embed="rId4" cstate="print">
            <a:extLst>
              <a:ext uri="{28A0092B-C50C-407E-A947-70E740481C1C}">
                <a14:useLocalDpi xmlns:a14="http://schemas.microsoft.com/office/drawing/2010/main" val="0"/>
              </a:ext>
            </a:extLst>
          </a:blip>
          <a:srcRect l="58333" t="25472" b="13831"/>
          <a:stretch>
            <a:fillRect/>
          </a:stretch>
        </p:blipFill>
        <p:spPr>
          <a:xfrm>
            <a:off x="8669342" y="1043101"/>
            <a:ext cx="3522658" cy="3848637"/>
          </a:xfrm>
          <a:prstGeom prst="rect">
            <a:avLst/>
          </a:prstGeom>
        </p:spPr>
      </p:pic>
    </p:spTree>
  </p:cSld>
  <p:clrMapOvr>
    <a:masterClrMapping/>
  </p:clrMapOvr>
  <p:transition spd="med">
    <p:pull/>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a:latin typeface="Segoe UI" panose="020B0502040204020203" pitchFamily="34" charset="0"/>
                <a:ea typeface="Segoe UI Black" panose="020B0A02040204020203" pitchFamily="34" charset="0"/>
                <a:cs typeface="Segoe UI" panose="020B0502040204020203" pitchFamily="34" charset="0"/>
              </a:rPr>
              <a:t>Experiment</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6</a:t>
            </a:r>
            <a:endParaRPr lang="zh-CN" altLang="en-US" sz="3600" b="1" dirty="0">
              <a:solidFill>
                <a:schemeClr val="bg1"/>
              </a:solidFill>
            </a:endParaRPr>
          </a:p>
        </p:txBody>
      </p:sp>
      <p:pic>
        <p:nvPicPr>
          <p:cNvPr id="2" name="robots.mp4">
            <a:hlinkClick r:id="" action="ppaction://media"/>
            <a:extLst>
              <a:ext uri="{FF2B5EF4-FFF2-40B4-BE49-F238E27FC236}">
                <a16:creationId xmlns:a16="http://schemas.microsoft.com/office/drawing/2014/main" id="{F88DFDBA-0F75-C633-4E53-D3D631431F36}"/>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96900" y="1423084"/>
            <a:ext cx="10998200" cy="2425902"/>
          </a:xfrm>
          <a:prstGeom prst="rect">
            <a:avLst/>
          </a:prstGeom>
        </p:spPr>
      </p:pic>
      <p:sp>
        <p:nvSpPr>
          <p:cNvPr id="4" name="文本框 3">
            <a:extLst>
              <a:ext uri="{FF2B5EF4-FFF2-40B4-BE49-F238E27FC236}">
                <a16:creationId xmlns:a16="http://schemas.microsoft.com/office/drawing/2014/main" id="{1A0F44CC-7E77-DA24-88F4-96A3796F4FEF}"/>
              </a:ext>
            </a:extLst>
          </p:cNvPr>
          <p:cNvSpPr txBox="1"/>
          <p:nvPr/>
        </p:nvSpPr>
        <p:spPr>
          <a:xfrm>
            <a:off x="2097949" y="4149999"/>
            <a:ext cx="6810198" cy="1754326"/>
          </a:xfrm>
          <a:prstGeom prst="rect">
            <a:avLst/>
          </a:prstGeom>
          <a:noFill/>
        </p:spPr>
        <p:txBody>
          <a:bodyPr wrap="none" rtlCol="0">
            <a:spAutoFit/>
          </a:bodyPr>
          <a:lstStyle/>
          <a:p>
            <a:r>
              <a:rPr kumimoji="1" lang="en" altLang="zh-CN" b="1" dirty="0">
                <a:solidFill>
                  <a:srgbClr val="0070C0"/>
                </a:solidFill>
              </a:rPr>
              <a:t>1) </a:t>
            </a:r>
            <a:r>
              <a:rPr kumimoji="1" lang="en-US" altLang="zh-CN" b="1" dirty="0">
                <a:solidFill>
                  <a:srgbClr val="0070C0"/>
                </a:solidFill>
              </a:rPr>
              <a:t>Without Simulators</a:t>
            </a:r>
            <a:endParaRPr kumimoji="1" lang="en" altLang="zh-CN" b="1" dirty="0">
              <a:solidFill>
                <a:srgbClr val="0070C0"/>
              </a:solidFill>
            </a:endParaRPr>
          </a:p>
          <a:p>
            <a:r>
              <a:rPr kumimoji="1" lang="en" altLang="zh-CN" b="1" dirty="0">
                <a:solidFill>
                  <a:srgbClr val="0070C0"/>
                </a:solidFill>
              </a:rPr>
              <a:t>2) A diverse range of challenges:</a:t>
            </a:r>
          </a:p>
          <a:p>
            <a:pPr marL="285750" indent="-285750">
              <a:buFont typeface="Arial" panose="020B0604020202020204" pitchFamily="34" charset="0"/>
              <a:buChar char="•"/>
            </a:pPr>
            <a:r>
              <a:rPr kumimoji="1" lang="en" altLang="zh-CN" dirty="0">
                <a:solidFill>
                  <a:srgbClr val="0070C0"/>
                </a:solidFill>
              </a:rPr>
              <a:t>Continuous/Discrete</a:t>
            </a:r>
          </a:p>
          <a:p>
            <a:pPr marL="285750" indent="-285750">
              <a:buFont typeface="Arial" panose="020B0604020202020204" pitchFamily="34" charset="0"/>
              <a:buChar char="•"/>
            </a:pPr>
            <a:r>
              <a:rPr kumimoji="1" lang="en" altLang="zh-CN" dirty="0">
                <a:solidFill>
                  <a:srgbClr val="0070C0"/>
                </a:solidFill>
              </a:rPr>
              <a:t>Dense/Spare rewards</a:t>
            </a:r>
          </a:p>
          <a:p>
            <a:pPr marL="285750" indent="-285750">
              <a:buFont typeface="Arial" panose="020B0604020202020204" pitchFamily="34" charset="0"/>
              <a:buChar char="•"/>
            </a:pPr>
            <a:r>
              <a:rPr kumimoji="1" lang="en" altLang="zh-CN" dirty="0">
                <a:solidFill>
                  <a:srgbClr val="0070C0"/>
                </a:solidFill>
              </a:rPr>
              <a:t>Camera inputs/Sensor fusion of multiple input modalities</a:t>
            </a:r>
          </a:p>
          <a:p>
            <a:r>
              <a:rPr kumimoji="1" lang="en" altLang="zh-CN" b="1" dirty="0">
                <a:solidFill>
                  <a:srgbClr val="0070C0"/>
                </a:solidFill>
              </a:rPr>
              <a:t>3) Use the same hyperparameters across all experiments</a:t>
            </a:r>
            <a:endParaRPr kumimoji="1" lang="zh-CN" altLang="en-US" b="1" dirty="0">
              <a:solidFill>
                <a:srgbClr val="0070C0"/>
              </a:solidFill>
            </a:endParaRPr>
          </a:p>
        </p:txBody>
      </p:sp>
      <p:sp>
        <p:nvSpPr>
          <p:cNvPr id="6" name="文本框 5">
            <a:extLst>
              <a:ext uri="{FF2B5EF4-FFF2-40B4-BE49-F238E27FC236}">
                <a16:creationId xmlns:a16="http://schemas.microsoft.com/office/drawing/2014/main" id="{2F8E748B-7917-3A1D-6DF0-7334F34C7F3A}"/>
              </a:ext>
            </a:extLst>
          </p:cNvPr>
          <p:cNvSpPr txBox="1"/>
          <p:nvPr/>
        </p:nvSpPr>
        <p:spPr>
          <a:xfrm>
            <a:off x="2921092" y="953675"/>
            <a:ext cx="6349815" cy="369332"/>
          </a:xfrm>
          <a:prstGeom prst="rect">
            <a:avLst/>
          </a:prstGeom>
          <a:noFill/>
        </p:spPr>
        <p:txBody>
          <a:bodyPr wrap="none" rtlCol="0">
            <a:spAutoFit/>
          </a:bodyPr>
          <a:lstStyle/>
          <a:p>
            <a:r>
              <a:rPr lang="en" altLang="zh-CN" b="1" dirty="0" err="1"/>
              <a:t>DayDreamer</a:t>
            </a:r>
            <a:r>
              <a:rPr lang="en" altLang="zh-CN" b="1" dirty="0"/>
              <a:t>: World Models for Physical Robot Learning</a:t>
            </a:r>
            <a:endParaRPr kumimoji="1" lang="zh-CN" altLang="en-US" b="1" dirty="0"/>
          </a:p>
        </p:txBody>
      </p:sp>
      <p:sp>
        <p:nvSpPr>
          <p:cNvPr id="7" name="文本框 6">
            <a:extLst>
              <a:ext uri="{FF2B5EF4-FFF2-40B4-BE49-F238E27FC236}">
                <a16:creationId xmlns:a16="http://schemas.microsoft.com/office/drawing/2014/main" id="{BDEB4502-0BB7-D750-FF43-BDF77762E026}"/>
              </a:ext>
            </a:extLst>
          </p:cNvPr>
          <p:cNvSpPr txBox="1"/>
          <p:nvPr/>
        </p:nvSpPr>
        <p:spPr>
          <a:xfrm>
            <a:off x="6836229" y="6332210"/>
            <a:ext cx="4206601" cy="369332"/>
          </a:xfrm>
          <a:prstGeom prst="rect">
            <a:avLst/>
          </a:prstGeom>
          <a:noFill/>
        </p:spPr>
        <p:txBody>
          <a:bodyPr wrap="none" rtlCol="0">
            <a:spAutoFit/>
          </a:bodyPr>
          <a:lstStyle/>
          <a:p>
            <a:r>
              <a:rPr kumimoji="1" lang="en" altLang="zh-CN" dirty="0">
                <a:solidFill>
                  <a:schemeClr val="bg1"/>
                </a:solidFill>
              </a:rPr>
              <a:t>https://</a:t>
            </a:r>
            <a:r>
              <a:rPr kumimoji="1" lang="en" altLang="zh-CN" dirty="0" err="1">
                <a:solidFill>
                  <a:schemeClr val="bg1"/>
                </a:solidFill>
              </a:rPr>
              <a:t>arxiv.org</a:t>
            </a:r>
            <a:r>
              <a:rPr kumimoji="1" lang="en" altLang="zh-CN" dirty="0">
                <a:solidFill>
                  <a:schemeClr val="bg1"/>
                </a:solidFill>
              </a:rPr>
              <a:t>/pdf/2206.14176.pdf</a:t>
            </a:r>
            <a:endParaRPr kumimoji="1" lang="zh-CN" altLang="en-US" dirty="0">
              <a:solidFill>
                <a:schemeClr val="bg1"/>
              </a:solidFill>
            </a:endParaRPr>
          </a:p>
        </p:txBody>
      </p:sp>
    </p:spTree>
    <p:extLst>
      <p:ext uri="{BB962C8B-B14F-4D97-AF65-F5344CB8AC3E}">
        <p14:creationId xmlns:p14="http://schemas.microsoft.com/office/powerpoint/2010/main" val="2523949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3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zh-CN" altLang="en-US">
                <a:latin typeface="Segoe UI" panose="020B0502040204020203" pitchFamily="34" charset="0"/>
                <a:cs typeface="Segoe UI" panose="020B0502040204020203" pitchFamily="34" charset="0"/>
              </a:rPr>
              <a:t>参考论文</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7</a:t>
            </a:r>
            <a:endParaRPr lang="zh-CN" altLang="en-US" sz="3600" b="1" dirty="0">
              <a:solidFill>
                <a:schemeClr val="bg1"/>
              </a:solidFill>
            </a:endParaRPr>
          </a:p>
        </p:txBody>
      </p:sp>
      <p:sp>
        <p:nvSpPr>
          <p:cNvPr id="6" name="文本框 5">
            <a:extLst>
              <a:ext uri="{FF2B5EF4-FFF2-40B4-BE49-F238E27FC236}">
                <a16:creationId xmlns:a16="http://schemas.microsoft.com/office/drawing/2014/main" id="{2F8E748B-7917-3A1D-6DF0-7334F34C7F3A}"/>
              </a:ext>
            </a:extLst>
          </p:cNvPr>
          <p:cNvSpPr txBox="1"/>
          <p:nvPr/>
        </p:nvSpPr>
        <p:spPr>
          <a:xfrm>
            <a:off x="1473344" y="2136338"/>
            <a:ext cx="8910260" cy="2585323"/>
          </a:xfrm>
          <a:prstGeom prst="rect">
            <a:avLst/>
          </a:prstGeom>
          <a:noFill/>
        </p:spPr>
        <p:txBody>
          <a:bodyPr wrap="none" rtlCol="0">
            <a:spAutoFit/>
          </a:bodyPr>
          <a:lstStyle/>
          <a:p>
            <a:r>
              <a:rPr lang="zh-CN" altLang="en-US" dirty="0"/>
              <a:t>（</a:t>
            </a:r>
            <a:r>
              <a:rPr lang="en-US" altLang="zh-CN" dirty="0"/>
              <a:t>1</a:t>
            </a:r>
            <a:r>
              <a:rPr lang="zh-CN" altLang="en-US" dirty="0"/>
              <a:t>） </a:t>
            </a:r>
            <a:r>
              <a:rPr lang="en" altLang="zh-CN" dirty="0"/>
              <a:t>DREAM TO CONTROL: LEARNING BEHAVIORS BY LATENT IMAGINATION </a:t>
            </a:r>
          </a:p>
          <a:p>
            <a:r>
              <a:rPr kumimoji="1" lang="en" altLang="zh-CN" dirty="0">
                <a:solidFill>
                  <a:schemeClr val="bg2">
                    <a:lumMod val="50000"/>
                  </a:schemeClr>
                </a:solidFill>
                <a:hlinkClick r:id="rId3"/>
              </a:rPr>
              <a:t>https://arxiv.org/pdf/1912.01603.pdf</a:t>
            </a:r>
            <a:endParaRPr kumimoji="1" lang="en" altLang="zh-CN" dirty="0">
              <a:solidFill>
                <a:schemeClr val="bg2">
                  <a:lumMod val="50000"/>
                </a:schemeClr>
              </a:solidFill>
            </a:endParaRPr>
          </a:p>
          <a:p>
            <a:endParaRPr kumimoji="1" lang="en" altLang="zh-CN" dirty="0">
              <a:solidFill>
                <a:schemeClr val="bg2">
                  <a:lumMod val="50000"/>
                </a:schemeClr>
              </a:solidFill>
            </a:endParaRPr>
          </a:p>
          <a:p>
            <a:r>
              <a:rPr lang="zh-CN" altLang="en-US" dirty="0"/>
              <a:t>（</a:t>
            </a:r>
            <a:r>
              <a:rPr lang="en-US" altLang="zh-CN" dirty="0"/>
              <a:t>2</a:t>
            </a:r>
            <a:r>
              <a:rPr lang="zh-CN" altLang="en-US" dirty="0"/>
              <a:t>） </a:t>
            </a:r>
            <a:r>
              <a:rPr lang="en" altLang="zh-CN" dirty="0" err="1"/>
              <a:t>DayDreamer</a:t>
            </a:r>
            <a:r>
              <a:rPr lang="en" altLang="zh-CN" dirty="0"/>
              <a:t>: World Models for Physical Robot Learning</a:t>
            </a:r>
          </a:p>
          <a:p>
            <a:r>
              <a:rPr kumimoji="1" lang="en" altLang="zh-CN" dirty="0">
                <a:solidFill>
                  <a:schemeClr val="bg2">
                    <a:lumMod val="50000"/>
                  </a:schemeClr>
                </a:solidFill>
                <a:hlinkClick r:id="rId4"/>
              </a:rPr>
              <a:t>https://export.arxiv.org/pdf/2206.14176.pdf</a:t>
            </a:r>
            <a:endParaRPr kumimoji="1" lang="en" altLang="zh-CN" dirty="0">
              <a:solidFill>
                <a:schemeClr val="bg2">
                  <a:lumMod val="50000"/>
                </a:schemeClr>
              </a:solidFill>
            </a:endParaRPr>
          </a:p>
          <a:p>
            <a:endParaRPr kumimoji="1" lang="en" altLang="zh-CN" dirty="0">
              <a:solidFill>
                <a:schemeClr val="bg2">
                  <a:lumMod val="50000"/>
                </a:schemeClr>
              </a:solidFill>
            </a:endParaRPr>
          </a:p>
          <a:p>
            <a:r>
              <a:rPr kumimoji="1" lang="zh-CN" altLang="en-US" dirty="0"/>
              <a:t>（</a:t>
            </a:r>
            <a:r>
              <a:rPr kumimoji="1" lang="en-US" altLang="zh-CN" dirty="0"/>
              <a:t>3</a:t>
            </a:r>
            <a:r>
              <a:rPr kumimoji="1" lang="zh-CN" altLang="en-US" dirty="0"/>
              <a:t>）</a:t>
            </a:r>
            <a:r>
              <a:rPr kumimoji="1" lang="en" altLang="zh-CN" dirty="0"/>
              <a:t> MASTERING ATARI WITH DISCRETE WORLD MODELS</a:t>
            </a:r>
          </a:p>
          <a:p>
            <a:r>
              <a:rPr kumimoji="1" lang="en" altLang="zh-CN" dirty="0">
                <a:solidFill>
                  <a:schemeClr val="bg2">
                    <a:lumMod val="50000"/>
                  </a:schemeClr>
                </a:solidFill>
                <a:hlinkClick r:id="rId5"/>
              </a:rPr>
              <a:t>https://export.arxiv.org/pdf/2010.02193.pdf</a:t>
            </a:r>
            <a:endParaRPr kumimoji="1" lang="en" altLang="zh-CN" dirty="0">
              <a:solidFill>
                <a:schemeClr val="bg2">
                  <a:lumMod val="50000"/>
                </a:schemeClr>
              </a:solidFill>
            </a:endParaRPr>
          </a:p>
          <a:p>
            <a:endParaRPr kumimoji="1" lang="zh-CN" altLang="en-US" dirty="0">
              <a:solidFill>
                <a:schemeClr val="bg2">
                  <a:lumMod val="50000"/>
                </a:schemeClr>
              </a:solidFill>
            </a:endParaRPr>
          </a:p>
        </p:txBody>
      </p:sp>
    </p:spTree>
    <p:extLst>
      <p:ext uri="{BB962C8B-B14F-4D97-AF65-F5344CB8AC3E}">
        <p14:creationId xmlns:p14="http://schemas.microsoft.com/office/powerpoint/2010/main" val="16122687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The World Model</a:t>
            </a:r>
            <a:endParaRPr lang="zh-CN" altLang="en-US" dirty="0">
              <a:latin typeface="Segoe UI" panose="020B0502040204020203" pitchFamily="34" charset="0"/>
              <a:cs typeface="Segoe UI" panose="020B0502040204020203" pitchFamily="34" charset="0"/>
            </a:endParaRPr>
          </a:p>
        </p:txBody>
      </p:sp>
      <p:sp>
        <p:nvSpPr>
          <p:cNvPr id="8" name="平行四边形 7">
            <a:extLst>
              <a:ext uri="{FF2B5EF4-FFF2-40B4-BE49-F238E27FC236}">
                <a16:creationId xmlns:a16="http://schemas.microsoft.com/office/drawing/2014/main" id="{32348477-5D10-4901-9173-DC964BF89229}"/>
              </a:ext>
            </a:extLst>
          </p:cNvPr>
          <p:cNvSpPr/>
          <p:nvPr/>
        </p:nvSpPr>
        <p:spPr>
          <a:xfrm>
            <a:off x="674412" y="2757714"/>
            <a:ext cx="5724000" cy="1800000"/>
          </a:xfrm>
          <a:prstGeom prst="parallelogram">
            <a:avLst/>
          </a:prstGeom>
          <a:noFill/>
          <a:ln w="38100">
            <a:gradFill>
              <a:gsLst>
                <a:gs pos="20000">
                  <a:srgbClr val="003378">
                    <a:alpha val="0"/>
                  </a:srgbClr>
                </a:gs>
                <a:gs pos="0">
                  <a:schemeClr val="accent1">
                    <a:alpha val="0"/>
                  </a:schemeClr>
                </a:gs>
                <a:gs pos="100000">
                  <a:schemeClr val="accent1"/>
                </a:gs>
              </a:gsLst>
              <a:lin ang="1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平行四边形 10">
            <a:extLst>
              <a:ext uri="{FF2B5EF4-FFF2-40B4-BE49-F238E27FC236}">
                <a16:creationId xmlns:a16="http://schemas.microsoft.com/office/drawing/2014/main" id="{0A034329-0ACC-472E-884C-4E78CC69A788}"/>
              </a:ext>
            </a:extLst>
          </p:cNvPr>
          <p:cNvSpPr/>
          <p:nvPr/>
        </p:nvSpPr>
        <p:spPr>
          <a:xfrm>
            <a:off x="5822046" y="3497945"/>
            <a:ext cx="5724000" cy="1800000"/>
          </a:xfrm>
          <a:prstGeom prst="parallelogram">
            <a:avLst/>
          </a:prstGeom>
          <a:noFill/>
          <a:ln w="38100">
            <a:gradFill>
              <a:gsLst>
                <a:gs pos="20000">
                  <a:srgbClr val="003378">
                    <a:alpha val="0"/>
                  </a:srgbClr>
                </a:gs>
                <a:gs pos="0">
                  <a:schemeClr val="accent1">
                    <a:alpha val="0"/>
                  </a:schemeClr>
                </a:gs>
                <a:gs pos="100000">
                  <a:schemeClr val="accent4"/>
                </a:gs>
              </a:gsLst>
              <a:lin ang="9600000" scaled="0"/>
            </a:gra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文本框 17">
            <a:extLst>
              <a:ext uri="{FF2B5EF4-FFF2-40B4-BE49-F238E27FC236}">
                <a16:creationId xmlns:a16="http://schemas.microsoft.com/office/drawing/2014/main" id="{24A929E3-FE8C-44A4-AA75-7D72577C71D4}"/>
              </a:ext>
            </a:extLst>
          </p:cNvPr>
          <p:cNvSpPr txBox="1"/>
          <p:nvPr/>
        </p:nvSpPr>
        <p:spPr>
          <a:xfrm>
            <a:off x="6723708" y="4114800"/>
            <a:ext cx="3620077" cy="573042"/>
          </a:xfrm>
          <a:prstGeom prst="rect">
            <a:avLst/>
          </a:prstGeom>
          <a:noFill/>
        </p:spPr>
        <p:txBody>
          <a:bodyPr wrap="square" lIns="0" tIns="0" rIns="0" bIns="0" rtlCol="0">
            <a:spAutoFit/>
          </a:bodyPr>
          <a:lstStyle/>
          <a:p>
            <a:pPr>
              <a:lnSpc>
                <a:spcPct val="130000"/>
              </a:lnSpc>
            </a:pPr>
            <a:r>
              <a:rPr lang="en-US" altLang="zh-CN" sz="3200" b="1" dirty="0">
                <a:solidFill>
                  <a:schemeClr val="accent4"/>
                </a:solidFill>
                <a:latin typeface="Segoe UI" panose="020B0502040204020203" pitchFamily="34" charset="0"/>
              </a:rPr>
              <a:t>Model-Free</a:t>
            </a:r>
            <a:endParaRPr lang="zh-CN" altLang="en-US" sz="3200" b="1" dirty="0">
              <a:solidFill>
                <a:schemeClr val="accent4"/>
              </a:solidFill>
              <a:latin typeface="Segoe UI" panose="020B0502040204020203" pitchFamily="34" charset="0"/>
            </a:endParaRPr>
          </a:p>
        </p:txBody>
      </p:sp>
      <p:sp>
        <p:nvSpPr>
          <p:cNvPr id="20" name="文本框 19">
            <a:extLst>
              <a:ext uri="{FF2B5EF4-FFF2-40B4-BE49-F238E27FC236}">
                <a16:creationId xmlns:a16="http://schemas.microsoft.com/office/drawing/2014/main" id="{BFE2F0AC-FD39-4750-8D6D-33E078192640}"/>
              </a:ext>
            </a:extLst>
          </p:cNvPr>
          <p:cNvSpPr txBox="1"/>
          <p:nvPr/>
        </p:nvSpPr>
        <p:spPr>
          <a:xfrm>
            <a:off x="1488960" y="3317657"/>
            <a:ext cx="3904343" cy="573042"/>
          </a:xfrm>
          <a:prstGeom prst="rect">
            <a:avLst/>
          </a:prstGeom>
          <a:noFill/>
        </p:spPr>
        <p:txBody>
          <a:bodyPr wrap="square" lIns="0" tIns="0" rIns="0" bIns="0" rtlCol="0">
            <a:spAutoFit/>
          </a:bodyPr>
          <a:lstStyle/>
          <a:p>
            <a:pPr algn="r">
              <a:lnSpc>
                <a:spcPct val="130000"/>
              </a:lnSpc>
            </a:pPr>
            <a:r>
              <a:rPr lang="en-US" altLang="zh-CN" sz="3200" b="1" dirty="0">
                <a:solidFill>
                  <a:schemeClr val="accent1"/>
                </a:solidFill>
                <a:latin typeface="Segoe UI" panose="020B0502040204020203" pitchFamily="34" charset="0"/>
              </a:rPr>
              <a:t>Model-Based</a:t>
            </a:r>
            <a:endParaRPr lang="zh-CN" altLang="en-US" sz="3200" b="1" dirty="0">
              <a:solidFill>
                <a:schemeClr val="accent1"/>
              </a:solidFill>
              <a:latin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3" name="文本框 2">
            <a:extLst>
              <a:ext uri="{FF2B5EF4-FFF2-40B4-BE49-F238E27FC236}">
                <a16:creationId xmlns:a16="http://schemas.microsoft.com/office/drawing/2014/main" id="{67FC03FB-2742-5858-5F4A-53BED017DB61}"/>
              </a:ext>
            </a:extLst>
          </p:cNvPr>
          <p:cNvSpPr txBox="1"/>
          <p:nvPr/>
        </p:nvSpPr>
        <p:spPr>
          <a:xfrm>
            <a:off x="0" y="1665809"/>
            <a:ext cx="12192000" cy="523220"/>
          </a:xfrm>
          <a:prstGeom prst="rect">
            <a:avLst/>
          </a:prstGeom>
          <a:noFill/>
        </p:spPr>
        <p:txBody>
          <a:bodyPr wrap="square" rtlCol="0">
            <a:spAutoFit/>
          </a:bodyPr>
          <a:lstStyle/>
          <a:p>
            <a:pPr algn="ctr"/>
            <a:r>
              <a:rPr lang="en-US" altLang="zh-CN" sz="2800" b="1" dirty="0">
                <a:latin typeface="Segoe UI" panose="020B0502040204020203" pitchFamily="34" charset="0"/>
              </a:rPr>
              <a:t>RL Approaches</a:t>
            </a:r>
            <a:endParaRPr lang="zh-CN" altLang="en-US" sz="2800" b="1" dirty="0">
              <a:latin typeface="Segoe UI" panose="020B0502040204020203" pitchFamily="34" charset="0"/>
            </a:endParaRPr>
          </a:p>
        </p:txBody>
      </p:sp>
    </p:spTree>
    <p:extLst>
      <p:ext uri="{BB962C8B-B14F-4D97-AF65-F5344CB8AC3E}">
        <p14:creationId xmlns:p14="http://schemas.microsoft.com/office/powerpoint/2010/main" val="2821972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The World Model</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3" name="矩形 2">
            <a:extLst>
              <a:ext uri="{FF2B5EF4-FFF2-40B4-BE49-F238E27FC236}">
                <a16:creationId xmlns:a16="http://schemas.microsoft.com/office/drawing/2014/main" id="{6C654EE3-EFC7-F64F-F005-32192623D14C}"/>
              </a:ext>
            </a:extLst>
          </p:cNvPr>
          <p:cNvSpPr/>
          <p:nvPr/>
        </p:nvSpPr>
        <p:spPr>
          <a:xfrm>
            <a:off x="352754" y="1406356"/>
            <a:ext cx="4991099" cy="4448344"/>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直角三角形 3">
            <a:extLst>
              <a:ext uri="{FF2B5EF4-FFF2-40B4-BE49-F238E27FC236}">
                <a16:creationId xmlns:a16="http://schemas.microsoft.com/office/drawing/2014/main" id="{F28F2B1A-0F5E-3D04-B07F-C7F7C233DC3E}"/>
              </a:ext>
            </a:extLst>
          </p:cNvPr>
          <p:cNvSpPr/>
          <p:nvPr/>
        </p:nvSpPr>
        <p:spPr>
          <a:xfrm flipV="1">
            <a:off x="352754" y="1406353"/>
            <a:ext cx="720000" cy="720000"/>
          </a:xfrm>
          <a:prstGeom prst="rtTriangle">
            <a:avLst/>
          </a:prstGeom>
          <a:solidFill>
            <a:schemeClr val="accent1"/>
          </a:solidFill>
          <a:ln w="28575">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63D4593F-66B2-2667-4ADF-093CA074E441}"/>
              </a:ext>
            </a:extLst>
          </p:cNvPr>
          <p:cNvSpPr txBox="1"/>
          <p:nvPr/>
        </p:nvSpPr>
        <p:spPr>
          <a:xfrm>
            <a:off x="712754" y="1666635"/>
            <a:ext cx="4525912" cy="593752"/>
          </a:xfrm>
          <a:prstGeom prst="rect">
            <a:avLst/>
          </a:prstGeom>
          <a:noFill/>
        </p:spPr>
        <p:txBody>
          <a:bodyPr wrap="square" rtlCol="0">
            <a:spAutoFit/>
          </a:bodyPr>
          <a:lstStyle/>
          <a:p>
            <a:pPr algn="ctr">
              <a:lnSpc>
                <a:spcPct val="130000"/>
              </a:lnSpc>
            </a:pPr>
            <a:r>
              <a:rPr lang="en-US" altLang="zh-CN" sz="2800" b="1" dirty="0">
                <a:solidFill>
                  <a:schemeClr val="accent1"/>
                </a:solidFill>
                <a:latin typeface="Segoe UI" panose="020B0502040204020203" pitchFamily="34" charset="0"/>
              </a:rPr>
              <a:t>Model-Based Approaches</a:t>
            </a:r>
          </a:p>
        </p:txBody>
      </p:sp>
      <p:sp>
        <p:nvSpPr>
          <p:cNvPr id="6" name="文本框 5">
            <a:extLst>
              <a:ext uri="{FF2B5EF4-FFF2-40B4-BE49-F238E27FC236}">
                <a16:creationId xmlns:a16="http://schemas.microsoft.com/office/drawing/2014/main" id="{D9E7D0C9-A2D2-78BF-A3D2-0F4159308335}"/>
              </a:ext>
            </a:extLst>
          </p:cNvPr>
          <p:cNvSpPr txBox="1"/>
          <p:nvPr/>
        </p:nvSpPr>
        <p:spPr>
          <a:xfrm>
            <a:off x="712754" y="3482467"/>
            <a:ext cx="4325182" cy="823687"/>
          </a:xfrm>
          <a:prstGeom prst="rect">
            <a:avLst/>
          </a:prstGeom>
          <a:noFill/>
        </p:spPr>
        <p:txBody>
          <a:bodyPr wrap="square">
            <a:spAutoFit/>
          </a:bodyPr>
          <a:lstStyle/>
          <a:p>
            <a:pPr>
              <a:lnSpc>
                <a:spcPct val="125000"/>
              </a:lnSpc>
            </a:pPr>
            <a:r>
              <a:rPr lang="en-US" altLang="zh-CN" sz="2000" dirty="0">
                <a:latin typeface="Segoe UI" panose="020B0502040204020203" pitchFamily="34" charset="0"/>
              </a:rPr>
              <a:t>Not directly applicable to real-world scenarios.</a:t>
            </a:r>
          </a:p>
        </p:txBody>
      </p:sp>
      <p:sp>
        <p:nvSpPr>
          <p:cNvPr id="7" name="矩形 6">
            <a:extLst>
              <a:ext uri="{FF2B5EF4-FFF2-40B4-BE49-F238E27FC236}">
                <a16:creationId xmlns:a16="http://schemas.microsoft.com/office/drawing/2014/main" id="{2AD2D6CA-7409-9C4B-7E4B-BFAF5CFBB70A}"/>
              </a:ext>
            </a:extLst>
          </p:cNvPr>
          <p:cNvSpPr/>
          <p:nvPr/>
        </p:nvSpPr>
        <p:spPr>
          <a:xfrm>
            <a:off x="5703853" y="1406356"/>
            <a:ext cx="6373847" cy="4448344"/>
          </a:xfrm>
          <a:prstGeom prst="rect">
            <a:avLst/>
          </a:prstGeom>
          <a:no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直角三角形 7">
            <a:extLst>
              <a:ext uri="{FF2B5EF4-FFF2-40B4-BE49-F238E27FC236}">
                <a16:creationId xmlns:a16="http://schemas.microsoft.com/office/drawing/2014/main" id="{593BBE0E-A7D7-5E03-01B1-0526049CB049}"/>
              </a:ext>
            </a:extLst>
          </p:cNvPr>
          <p:cNvSpPr/>
          <p:nvPr/>
        </p:nvSpPr>
        <p:spPr>
          <a:xfrm flipV="1">
            <a:off x="5703853" y="1406353"/>
            <a:ext cx="720000" cy="720000"/>
          </a:xfrm>
          <a:prstGeom prst="rtTriangle">
            <a:avLst/>
          </a:prstGeom>
          <a:solidFill>
            <a:srgbClr val="A13F0B"/>
          </a:solidFill>
          <a:ln w="28575">
            <a:solidFill>
              <a:srgbClr val="A13F0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A4F7396E-95DC-9EF2-970C-B981E853E070}"/>
              </a:ext>
            </a:extLst>
          </p:cNvPr>
          <p:cNvSpPr txBox="1"/>
          <p:nvPr/>
        </p:nvSpPr>
        <p:spPr>
          <a:xfrm>
            <a:off x="6063853" y="1666635"/>
            <a:ext cx="4525912" cy="593752"/>
          </a:xfrm>
          <a:prstGeom prst="rect">
            <a:avLst/>
          </a:prstGeom>
          <a:noFill/>
        </p:spPr>
        <p:txBody>
          <a:bodyPr wrap="square" rtlCol="0">
            <a:spAutoFit/>
          </a:bodyPr>
          <a:lstStyle/>
          <a:p>
            <a:pPr algn="ctr">
              <a:lnSpc>
                <a:spcPct val="130000"/>
              </a:lnSpc>
            </a:pPr>
            <a:r>
              <a:rPr lang="en-US" altLang="zh-CN" sz="2800" b="1" dirty="0">
                <a:solidFill>
                  <a:srgbClr val="A13F0B"/>
                </a:solidFill>
                <a:latin typeface="Segoe UI" panose="020B0502040204020203" pitchFamily="34" charset="0"/>
              </a:rPr>
              <a:t>Model-Free Approaches</a:t>
            </a:r>
          </a:p>
        </p:txBody>
      </p:sp>
      <p:sp>
        <p:nvSpPr>
          <p:cNvPr id="12" name="文本框 11">
            <a:extLst>
              <a:ext uri="{FF2B5EF4-FFF2-40B4-BE49-F238E27FC236}">
                <a16:creationId xmlns:a16="http://schemas.microsoft.com/office/drawing/2014/main" id="{2F2207BC-9A3C-C36B-0444-89221536090A}"/>
              </a:ext>
            </a:extLst>
          </p:cNvPr>
          <p:cNvSpPr txBox="1"/>
          <p:nvPr/>
        </p:nvSpPr>
        <p:spPr>
          <a:xfrm>
            <a:off x="5942307" y="2520666"/>
            <a:ext cx="5896940" cy="2747291"/>
          </a:xfrm>
          <a:prstGeom prst="rect">
            <a:avLst/>
          </a:prstGeom>
          <a:noFill/>
        </p:spPr>
        <p:txBody>
          <a:bodyPr wrap="square" rtlCol="0">
            <a:spAutoFit/>
          </a:bodyPr>
          <a:lstStyle/>
          <a:p>
            <a:pPr>
              <a:lnSpc>
                <a:spcPct val="125000"/>
              </a:lnSpc>
            </a:pPr>
            <a:r>
              <a:rPr lang="en-US" altLang="zh-CN" sz="2000" b="1" dirty="0">
                <a:latin typeface="Segoe UI" panose="020B0502040204020203" pitchFamily="34" charset="0"/>
              </a:rPr>
              <a:t>Leaning in the Real World</a:t>
            </a:r>
          </a:p>
          <a:p>
            <a:pPr>
              <a:lnSpc>
                <a:spcPct val="125000"/>
              </a:lnSpc>
            </a:pPr>
            <a:r>
              <a:rPr lang="en-US" altLang="zh-CN" sz="2000" dirty="0">
                <a:latin typeface="Segoe UI" panose="020B0502040204020203" pitchFamily="34" charset="0"/>
              </a:rPr>
              <a:t>Requires a large amount of trial and error, limiting their usefulness in real-world scenarios.</a:t>
            </a:r>
          </a:p>
          <a:p>
            <a:pPr>
              <a:lnSpc>
                <a:spcPct val="125000"/>
              </a:lnSpc>
            </a:pPr>
            <a:r>
              <a:rPr lang="en-US" altLang="zh-CN" sz="2000" b="1" dirty="0">
                <a:latin typeface="Segoe UI" panose="020B0502040204020203" pitchFamily="34" charset="0"/>
              </a:rPr>
              <a:t>Learning in a Simulator</a:t>
            </a:r>
          </a:p>
          <a:p>
            <a:pPr>
              <a:lnSpc>
                <a:spcPct val="125000"/>
              </a:lnSpc>
            </a:pPr>
            <a:r>
              <a:rPr lang="en-US" altLang="zh-CN" sz="2000" dirty="0">
                <a:latin typeface="Segoe UI" panose="020B0502040204020203" pitchFamily="34" charset="0"/>
              </a:rPr>
              <a:t>The simulator often fails to reflect the complexity of the real world, making it hard to adapt to changes in the real world.</a:t>
            </a:r>
          </a:p>
        </p:txBody>
      </p:sp>
    </p:spTree>
    <p:extLst>
      <p:ext uri="{BB962C8B-B14F-4D97-AF65-F5344CB8AC3E}">
        <p14:creationId xmlns:p14="http://schemas.microsoft.com/office/powerpoint/2010/main" val="359815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The World Model</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5" name="文本框 4">
            <a:extLst>
              <a:ext uri="{FF2B5EF4-FFF2-40B4-BE49-F238E27FC236}">
                <a16:creationId xmlns:a16="http://schemas.microsoft.com/office/drawing/2014/main" id="{A83C71A2-D436-3756-A1F7-DCE02ACCAE70}"/>
              </a:ext>
            </a:extLst>
          </p:cNvPr>
          <p:cNvSpPr txBox="1"/>
          <p:nvPr/>
        </p:nvSpPr>
        <p:spPr>
          <a:xfrm>
            <a:off x="0" y="1981901"/>
            <a:ext cx="12242800" cy="2482090"/>
          </a:xfrm>
          <a:prstGeom prst="rect">
            <a:avLst/>
          </a:prstGeom>
          <a:noFill/>
        </p:spPr>
        <p:txBody>
          <a:bodyPr wrap="square" rtlCol="0">
            <a:spAutoFit/>
          </a:bodyPr>
          <a:lstStyle/>
          <a:p>
            <a:pPr algn="ctr">
              <a:lnSpc>
                <a:spcPct val="150000"/>
              </a:lnSpc>
            </a:pPr>
            <a:r>
              <a:rPr lang="en-US" altLang="zh-CN" sz="3600" b="1" dirty="0">
                <a:latin typeface="Segoe UI" panose="020B0502040204020203" pitchFamily="34" charset="0"/>
              </a:rPr>
              <a:t>Learned World Model</a:t>
            </a:r>
          </a:p>
          <a:p>
            <a:pPr algn="ctr">
              <a:lnSpc>
                <a:spcPct val="150000"/>
              </a:lnSpc>
            </a:pPr>
            <a:r>
              <a:rPr lang="en-US" altLang="zh-CN" sz="3600" b="1" dirty="0">
                <a:latin typeface="Segoe UI" panose="020B0502040204020203" pitchFamily="34" charset="0"/>
              </a:rPr>
              <a:t>+</a:t>
            </a:r>
          </a:p>
          <a:p>
            <a:pPr algn="ctr">
              <a:lnSpc>
                <a:spcPct val="150000"/>
              </a:lnSpc>
            </a:pPr>
            <a:r>
              <a:rPr lang="en-US" altLang="zh-CN" sz="3600" b="1" dirty="0">
                <a:latin typeface="Segoe UI" panose="020B0502040204020203" pitchFamily="34" charset="0"/>
              </a:rPr>
              <a:t>Model-Based Approaches</a:t>
            </a:r>
          </a:p>
        </p:txBody>
      </p:sp>
      <p:sp>
        <p:nvSpPr>
          <p:cNvPr id="14" name="文本框 13">
            <a:extLst>
              <a:ext uri="{FF2B5EF4-FFF2-40B4-BE49-F238E27FC236}">
                <a16:creationId xmlns:a16="http://schemas.microsoft.com/office/drawing/2014/main" id="{0B40304B-5673-FF56-2849-4E41ADF207BE}"/>
              </a:ext>
            </a:extLst>
          </p:cNvPr>
          <p:cNvSpPr txBox="1"/>
          <p:nvPr/>
        </p:nvSpPr>
        <p:spPr>
          <a:xfrm>
            <a:off x="266984" y="5745074"/>
            <a:ext cx="8976028" cy="369332"/>
          </a:xfrm>
          <a:prstGeom prst="rect">
            <a:avLst/>
          </a:prstGeom>
          <a:noFill/>
        </p:spPr>
        <p:txBody>
          <a:bodyPr wrap="square">
            <a:spAutoFit/>
          </a:bodyPr>
          <a:lstStyle/>
          <a:p>
            <a:r>
              <a:rPr lang="zh-CN" altLang="en-US" dirty="0">
                <a:latin typeface="Segoe UI" panose="020B0502040204020203" pitchFamily="34" charset="0"/>
                <a:cs typeface="Segoe UI" panose="020B0502040204020203" pitchFamily="34" charset="0"/>
              </a:rPr>
              <a:t>D. Ha and J. Schmidhuber. World models. </a:t>
            </a:r>
            <a:r>
              <a:rPr lang="zh-CN" altLang="en-US" i="1" dirty="0">
                <a:latin typeface="Segoe UI" panose="020B0502040204020203" pitchFamily="34" charset="0"/>
                <a:cs typeface="Segoe UI" panose="020B0502040204020203" pitchFamily="34" charset="0"/>
              </a:rPr>
              <a:t>arXiv preprint arXiv:1803.10122</a:t>
            </a:r>
            <a:r>
              <a:rPr lang="zh-CN" altLang="en-US" dirty="0">
                <a:latin typeface="Segoe UI" panose="020B0502040204020203" pitchFamily="34" charset="0"/>
                <a:cs typeface="Segoe UI" panose="020B0502040204020203" pitchFamily="34" charset="0"/>
              </a:rPr>
              <a:t>, 2018.</a:t>
            </a:r>
          </a:p>
        </p:txBody>
      </p:sp>
    </p:spTree>
    <p:extLst>
      <p:ext uri="{BB962C8B-B14F-4D97-AF65-F5344CB8AC3E}">
        <p14:creationId xmlns:p14="http://schemas.microsoft.com/office/powerpoint/2010/main" val="13717351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The World Model</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pic>
        <p:nvPicPr>
          <p:cNvPr id="1026" name="Picture 2">
            <a:extLst>
              <a:ext uri="{FF2B5EF4-FFF2-40B4-BE49-F238E27FC236}">
                <a16:creationId xmlns:a16="http://schemas.microsoft.com/office/drawing/2014/main" id="{0101B5F9-4BF6-7E48-3C83-CDA71C33A6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76061" y="881223"/>
            <a:ext cx="6839878" cy="5130800"/>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9944CC8D-7E2F-04D8-AB50-394BC9FB987E}"/>
              </a:ext>
            </a:extLst>
          </p:cNvPr>
          <p:cNvSpPr txBox="1"/>
          <p:nvPr/>
        </p:nvSpPr>
        <p:spPr>
          <a:xfrm>
            <a:off x="357352" y="1276350"/>
            <a:ext cx="2538580" cy="523220"/>
          </a:xfrm>
          <a:prstGeom prst="rect">
            <a:avLst/>
          </a:prstGeom>
          <a:noFill/>
        </p:spPr>
        <p:txBody>
          <a:bodyPr wrap="none" rtlCol="0">
            <a:spAutoFit/>
          </a:bodyPr>
          <a:lstStyle/>
          <a:p>
            <a:r>
              <a:rPr lang="en-US" altLang="zh-CN" sz="2800" b="1" dirty="0">
                <a:latin typeface="Segoe UI" panose="020B0502040204020203" pitchFamily="34" charset="0"/>
              </a:rPr>
              <a:t>Autoencoders</a:t>
            </a:r>
            <a:endParaRPr lang="zh-CN" altLang="en-US" sz="2800" b="1" dirty="0">
              <a:latin typeface="Segoe UI" panose="020B0502040204020203" pitchFamily="34" charset="0"/>
            </a:endParaRPr>
          </a:p>
        </p:txBody>
      </p:sp>
    </p:spTree>
    <p:extLst>
      <p:ext uri="{BB962C8B-B14F-4D97-AF65-F5344CB8AC3E}">
        <p14:creationId xmlns:p14="http://schemas.microsoft.com/office/powerpoint/2010/main" val="1290214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The World Model</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sp>
        <p:nvSpPr>
          <p:cNvPr id="4" name="矩形: 圆角 2">
            <a:extLst>
              <a:ext uri="{FF2B5EF4-FFF2-40B4-BE49-F238E27FC236}">
                <a16:creationId xmlns:a16="http://schemas.microsoft.com/office/drawing/2014/main" id="{7DA42C83-0402-71F9-9D0A-E6689AE46C53}"/>
              </a:ext>
            </a:extLst>
          </p:cNvPr>
          <p:cNvSpPr/>
          <p:nvPr/>
        </p:nvSpPr>
        <p:spPr>
          <a:xfrm>
            <a:off x="4159249" y="2010596"/>
            <a:ext cx="3873502" cy="523220"/>
          </a:xfrm>
          <a:prstGeom prst="roundRect">
            <a:avLst>
              <a:gd name="adj" fmla="val 50000"/>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Segoe UI" panose="020B0502040204020203" pitchFamily="34" charset="0"/>
                <a:ea typeface="微软雅黑" panose="020B0503020204020204" pitchFamily="34" charset="-122"/>
              </a:rPr>
              <a:t>Latent Dynamics Model</a:t>
            </a:r>
            <a:endParaRPr lang="zh-CN" altLang="en-US" sz="2000" b="1" dirty="0">
              <a:latin typeface="Segoe UI" panose="020B0502040204020203" pitchFamily="34" charset="0"/>
              <a:ea typeface="微软雅黑" panose="020B0503020204020204" pitchFamily="34" charset="-122"/>
            </a:endParaRPr>
          </a:p>
        </p:txBody>
      </p:sp>
      <p:sp>
        <p:nvSpPr>
          <p:cNvPr id="8" name="文本框 7">
            <a:extLst>
              <a:ext uri="{FF2B5EF4-FFF2-40B4-BE49-F238E27FC236}">
                <a16:creationId xmlns:a16="http://schemas.microsoft.com/office/drawing/2014/main" id="{CD60BB68-46A4-4A70-372E-40B9394E040F}"/>
              </a:ext>
            </a:extLst>
          </p:cNvPr>
          <p:cNvSpPr txBox="1"/>
          <p:nvPr/>
        </p:nvSpPr>
        <p:spPr>
          <a:xfrm>
            <a:off x="243872" y="3465993"/>
            <a:ext cx="2904962" cy="400110"/>
          </a:xfrm>
          <a:prstGeom prst="rect">
            <a:avLst/>
          </a:prstGeom>
          <a:noFill/>
        </p:spPr>
        <p:txBody>
          <a:bodyPr wrap="none" rtlCol="0">
            <a:spAutoFit/>
          </a:bodyPr>
          <a:lstStyle/>
          <a:p>
            <a:pPr algn="ctr"/>
            <a:r>
              <a:rPr lang="en-US" altLang="zh-CN" sz="2000" b="1" dirty="0">
                <a:solidFill>
                  <a:schemeClr val="accent1"/>
                </a:solidFill>
                <a:latin typeface="Segoe UI" panose="020B0502040204020203" pitchFamily="34" charset="0"/>
              </a:rPr>
              <a:t>Representation Model</a:t>
            </a:r>
            <a:endParaRPr lang="zh-CN" altLang="en-US" sz="2000" b="1" dirty="0">
              <a:solidFill>
                <a:schemeClr val="accent1"/>
              </a:solidFill>
              <a:latin typeface="Segoe UI" panose="020B0502040204020203" pitchFamily="34" charset="0"/>
            </a:endParaRPr>
          </a:p>
        </p:txBody>
      </p:sp>
      <p:sp>
        <p:nvSpPr>
          <p:cNvPr id="9" name="文本框 8">
            <a:extLst>
              <a:ext uri="{FF2B5EF4-FFF2-40B4-BE49-F238E27FC236}">
                <a16:creationId xmlns:a16="http://schemas.microsoft.com/office/drawing/2014/main" id="{C7D314F3-2260-154E-9E11-9561DD7D4A6C}"/>
              </a:ext>
            </a:extLst>
          </p:cNvPr>
          <p:cNvSpPr txBox="1"/>
          <p:nvPr/>
        </p:nvSpPr>
        <p:spPr>
          <a:xfrm>
            <a:off x="6768931" y="3460025"/>
            <a:ext cx="2223622" cy="400110"/>
          </a:xfrm>
          <a:prstGeom prst="rect">
            <a:avLst/>
          </a:prstGeom>
          <a:noFill/>
        </p:spPr>
        <p:txBody>
          <a:bodyPr wrap="none" rtlCol="0">
            <a:spAutoFit/>
          </a:bodyPr>
          <a:lstStyle/>
          <a:p>
            <a:pPr algn="ctr"/>
            <a:r>
              <a:rPr lang="en-US" altLang="zh-CN" sz="2000" b="1" dirty="0">
                <a:solidFill>
                  <a:schemeClr val="accent1"/>
                </a:solidFill>
                <a:latin typeface="Segoe UI" panose="020B0502040204020203" pitchFamily="34" charset="0"/>
              </a:rPr>
              <a:t>Transition Model</a:t>
            </a:r>
            <a:endParaRPr lang="zh-CN" altLang="en-US" sz="2000" b="1" dirty="0">
              <a:solidFill>
                <a:schemeClr val="accent1"/>
              </a:solidFill>
              <a:latin typeface="Segoe UI" panose="020B0502040204020203" pitchFamily="34" charset="0"/>
            </a:endParaRPr>
          </a:p>
        </p:txBody>
      </p:sp>
      <p:sp>
        <p:nvSpPr>
          <p:cNvPr id="11" name="文本框 10">
            <a:extLst>
              <a:ext uri="{FF2B5EF4-FFF2-40B4-BE49-F238E27FC236}">
                <a16:creationId xmlns:a16="http://schemas.microsoft.com/office/drawing/2014/main" id="{A158DEC5-8254-D05F-8992-6389CE8755D6}"/>
              </a:ext>
            </a:extLst>
          </p:cNvPr>
          <p:cNvSpPr txBox="1"/>
          <p:nvPr/>
        </p:nvSpPr>
        <p:spPr>
          <a:xfrm>
            <a:off x="9717806" y="3460025"/>
            <a:ext cx="1984839" cy="400110"/>
          </a:xfrm>
          <a:prstGeom prst="rect">
            <a:avLst/>
          </a:prstGeom>
          <a:noFill/>
        </p:spPr>
        <p:txBody>
          <a:bodyPr wrap="none" rtlCol="0">
            <a:spAutoFit/>
          </a:bodyPr>
          <a:lstStyle/>
          <a:p>
            <a:pPr algn="ctr"/>
            <a:r>
              <a:rPr lang="en-US" altLang="zh-CN" sz="2000" b="1" dirty="0">
                <a:solidFill>
                  <a:schemeClr val="accent1"/>
                </a:solidFill>
                <a:latin typeface="Segoe UI" panose="020B0502040204020203" pitchFamily="34" charset="0"/>
              </a:rPr>
              <a:t>Reward Model</a:t>
            </a:r>
            <a:endParaRPr lang="zh-CN" altLang="en-US" sz="2000" b="1" dirty="0">
              <a:solidFill>
                <a:schemeClr val="accent1"/>
              </a:solidFill>
              <a:latin typeface="Segoe UI" panose="020B0502040204020203" pitchFamily="34" charset="0"/>
            </a:endParaRPr>
          </a:p>
        </p:txBody>
      </p:sp>
      <p:sp>
        <p:nvSpPr>
          <p:cNvPr id="12" name="右大括号 11">
            <a:extLst>
              <a:ext uri="{FF2B5EF4-FFF2-40B4-BE49-F238E27FC236}">
                <a16:creationId xmlns:a16="http://schemas.microsoft.com/office/drawing/2014/main" id="{7B1CE253-13B6-22DA-78AD-2B5CE1A231D2}"/>
              </a:ext>
            </a:extLst>
          </p:cNvPr>
          <p:cNvSpPr/>
          <p:nvPr/>
        </p:nvSpPr>
        <p:spPr>
          <a:xfrm rot="16200000">
            <a:off x="5921360" y="-1762401"/>
            <a:ext cx="369332" cy="9512228"/>
          </a:xfrm>
          <a:prstGeom prst="rightBrace">
            <a:avLst>
              <a:gd name="adj1" fmla="val 50000"/>
              <a:gd name="adj2" fmla="val 50000"/>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graphicFrame>
        <p:nvGraphicFramePr>
          <p:cNvPr id="17" name="对象 16">
            <a:extLst>
              <a:ext uri="{FF2B5EF4-FFF2-40B4-BE49-F238E27FC236}">
                <a16:creationId xmlns:a16="http://schemas.microsoft.com/office/drawing/2014/main" id="{35812348-668A-8961-1A9C-28E0FBAD00D2}"/>
              </a:ext>
            </a:extLst>
          </p:cNvPr>
          <p:cNvGraphicFramePr>
            <a:graphicFrameLocks noChangeAspect="1"/>
          </p:cNvGraphicFramePr>
          <p:nvPr/>
        </p:nvGraphicFramePr>
        <p:xfrm>
          <a:off x="478474" y="3899305"/>
          <a:ext cx="2322000" cy="540000"/>
        </p:xfrm>
        <a:graphic>
          <a:graphicData uri="http://schemas.openxmlformats.org/presentationml/2006/ole">
            <mc:AlternateContent xmlns:mc="http://schemas.openxmlformats.org/markup-compatibility/2006">
              <mc:Choice xmlns:v="urn:schemas-microsoft-com:vml" Requires="v">
                <p:oleObj name="Equation" r:id="rId3" imgW="1091880" imgH="253800" progId="Equation.DSMT4">
                  <p:embed/>
                </p:oleObj>
              </mc:Choice>
              <mc:Fallback>
                <p:oleObj name="Equation" r:id="rId3" imgW="1091880" imgH="253800" progId="Equation.DSMT4">
                  <p:embed/>
                  <p:pic>
                    <p:nvPicPr>
                      <p:cNvPr id="17" name="对象 16">
                        <a:extLst>
                          <a:ext uri="{FF2B5EF4-FFF2-40B4-BE49-F238E27FC236}">
                            <a16:creationId xmlns:a16="http://schemas.microsoft.com/office/drawing/2014/main" id="{35812348-668A-8961-1A9C-28E0FBAD00D2}"/>
                          </a:ext>
                        </a:extLst>
                      </p:cNvPr>
                      <p:cNvPicPr/>
                      <p:nvPr/>
                    </p:nvPicPr>
                    <p:blipFill>
                      <a:blip r:embed="rId4"/>
                      <a:stretch>
                        <a:fillRect/>
                      </a:stretch>
                    </p:blipFill>
                    <p:spPr>
                      <a:xfrm>
                        <a:off x="478474" y="3899305"/>
                        <a:ext cx="2322000" cy="540000"/>
                      </a:xfrm>
                      <a:prstGeom prst="rect">
                        <a:avLst/>
                      </a:prstGeom>
                    </p:spPr>
                  </p:pic>
                </p:oleObj>
              </mc:Fallback>
            </mc:AlternateContent>
          </a:graphicData>
        </a:graphic>
      </p:graphicFrame>
      <p:graphicFrame>
        <p:nvGraphicFramePr>
          <p:cNvPr id="18" name="对象 17">
            <a:extLst>
              <a:ext uri="{FF2B5EF4-FFF2-40B4-BE49-F238E27FC236}">
                <a16:creationId xmlns:a16="http://schemas.microsoft.com/office/drawing/2014/main" id="{856E8995-872F-CC39-CAB7-1F1410D5B7E5}"/>
              </a:ext>
            </a:extLst>
          </p:cNvPr>
          <p:cNvGraphicFramePr>
            <a:graphicFrameLocks noChangeAspect="1"/>
          </p:cNvGraphicFramePr>
          <p:nvPr/>
        </p:nvGraphicFramePr>
        <p:xfrm>
          <a:off x="6913532" y="3892669"/>
          <a:ext cx="1916113" cy="541337"/>
        </p:xfrm>
        <a:graphic>
          <a:graphicData uri="http://schemas.openxmlformats.org/presentationml/2006/ole">
            <mc:AlternateContent xmlns:mc="http://schemas.openxmlformats.org/markup-compatibility/2006">
              <mc:Choice xmlns:v="urn:schemas-microsoft-com:vml" Requires="v">
                <p:oleObj name="Equation" r:id="rId5" imgW="901440" imgH="253800" progId="Equation.DSMT4">
                  <p:embed/>
                </p:oleObj>
              </mc:Choice>
              <mc:Fallback>
                <p:oleObj name="Equation" r:id="rId5" imgW="901440" imgH="253800" progId="Equation.DSMT4">
                  <p:embed/>
                  <p:pic>
                    <p:nvPicPr>
                      <p:cNvPr id="18" name="对象 17">
                        <a:extLst>
                          <a:ext uri="{FF2B5EF4-FFF2-40B4-BE49-F238E27FC236}">
                            <a16:creationId xmlns:a16="http://schemas.microsoft.com/office/drawing/2014/main" id="{856E8995-872F-CC39-CAB7-1F1410D5B7E5}"/>
                          </a:ext>
                        </a:extLst>
                      </p:cNvPr>
                      <p:cNvPicPr/>
                      <p:nvPr/>
                    </p:nvPicPr>
                    <p:blipFill>
                      <a:blip r:embed="rId6"/>
                      <a:stretch>
                        <a:fillRect/>
                      </a:stretch>
                    </p:blipFill>
                    <p:spPr>
                      <a:xfrm>
                        <a:off x="6913532" y="3892669"/>
                        <a:ext cx="1916113" cy="541337"/>
                      </a:xfrm>
                      <a:prstGeom prst="rect">
                        <a:avLst/>
                      </a:prstGeom>
                    </p:spPr>
                  </p:pic>
                </p:oleObj>
              </mc:Fallback>
            </mc:AlternateContent>
          </a:graphicData>
        </a:graphic>
      </p:graphicFrame>
      <p:graphicFrame>
        <p:nvGraphicFramePr>
          <p:cNvPr id="19" name="对象 18">
            <a:extLst>
              <a:ext uri="{FF2B5EF4-FFF2-40B4-BE49-F238E27FC236}">
                <a16:creationId xmlns:a16="http://schemas.microsoft.com/office/drawing/2014/main" id="{F354BAB5-6CE8-60F7-F6DB-FB379666F801}"/>
              </a:ext>
            </a:extLst>
          </p:cNvPr>
          <p:cNvGraphicFramePr>
            <a:graphicFrameLocks noChangeAspect="1"/>
          </p:cNvGraphicFramePr>
          <p:nvPr/>
        </p:nvGraphicFramePr>
        <p:xfrm>
          <a:off x="10127122" y="3877080"/>
          <a:ext cx="1160463" cy="541337"/>
        </p:xfrm>
        <a:graphic>
          <a:graphicData uri="http://schemas.openxmlformats.org/presentationml/2006/ole">
            <mc:AlternateContent xmlns:mc="http://schemas.openxmlformats.org/markup-compatibility/2006">
              <mc:Choice xmlns:v="urn:schemas-microsoft-com:vml" Requires="v">
                <p:oleObj name="Equation" r:id="rId7" imgW="545760" imgH="253800" progId="Equation.DSMT4">
                  <p:embed/>
                </p:oleObj>
              </mc:Choice>
              <mc:Fallback>
                <p:oleObj name="Equation" r:id="rId7" imgW="545760" imgH="253800" progId="Equation.DSMT4">
                  <p:embed/>
                  <p:pic>
                    <p:nvPicPr>
                      <p:cNvPr id="19" name="对象 18">
                        <a:extLst>
                          <a:ext uri="{FF2B5EF4-FFF2-40B4-BE49-F238E27FC236}">
                            <a16:creationId xmlns:a16="http://schemas.microsoft.com/office/drawing/2014/main" id="{F354BAB5-6CE8-60F7-F6DB-FB379666F801}"/>
                          </a:ext>
                        </a:extLst>
                      </p:cNvPr>
                      <p:cNvPicPr/>
                      <p:nvPr/>
                    </p:nvPicPr>
                    <p:blipFill>
                      <a:blip r:embed="rId8"/>
                      <a:stretch>
                        <a:fillRect/>
                      </a:stretch>
                    </p:blipFill>
                    <p:spPr>
                      <a:xfrm>
                        <a:off x="10127122" y="3877080"/>
                        <a:ext cx="1160463" cy="541337"/>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DE3D8286-7719-136A-2E65-2296E95795B8}"/>
              </a:ext>
            </a:extLst>
          </p:cNvPr>
          <p:cNvSpPr txBox="1"/>
          <p:nvPr/>
        </p:nvSpPr>
        <p:spPr>
          <a:xfrm>
            <a:off x="3545455" y="3460025"/>
            <a:ext cx="2502545" cy="400110"/>
          </a:xfrm>
          <a:prstGeom prst="rect">
            <a:avLst/>
          </a:prstGeom>
          <a:noFill/>
        </p:spPr>
        <p:txBody>
          <a:bodyPr wrap="none" rtlCol="0">
            <a:spAutoFit/>
          </a:bodyPr>
          <a:lstStyle/>
          <a:p>
            <a:pPr algn="ctr"/>
            <a:r>
              <a:rPr lang="en-US" altLang="zh-CN" sz="2000" b="1" dirty="0">
                <a:solidFill>
                  <a:schemeClr val="accent1"/>
                </a:solidFill>
                <a:latin typeface="Segoe UI" panose="020B0502040204020203" pitchFamily="34" charset="0"/>
              </a:rPr>
              <a:t>Observation Model</a:t>
            </a:r>
            <a:endParaRPr lang="zh-CN" altLang="en-US" sz="2000" b="1" dirty="0">
              <a:solidFill>
                <a:schemeClr val="accent1"/>
              </a:solidFill>
              <a:latin typeface="Segoe UI" panose="020B0502040204020203" pitchFamily="34" charset="0"/>
            </a:endParaRPr>
          </a:p>
        </p:txBody>
      </p:sp>
      <p:graphicFrame>
        <p:nvGraphicFramePr>
          <p:cNvPr id="13" name="对象 12">
            <a:extLst>
              <a:ext uri="{FF2B5EF4-FFF2-40B4-BE49-F238E27FC236}">
                <a16:creationId xmlns:a16="http://schemas.microsoft.com/office/drawing/2014/main" id="{F88FA732-7C4A-7289-67D0-30E199DDC552}"/>
              </a:ext>
            </a:extLst>
          </p:cNvPr>
          <p:cNvGraphicFramePr>
            <a:graphicFrameLocks noChangeAspect="1"/>
          </p:cNvGraphicFramePr>
          <p:nvPr/>
        </p:nvGraphicFramePr>
        <p:xfrm>
          <a:off x="4180777" y="3892550"/>
          <a:ext cx="1214437" cy="541338"/>
        </p:xfrm>
        <a:graphic>
          <a:graphicData uri="http://schemas.openxmlformats.org/presentationml/2006/ole">
            <mc:AlternateContent xmlns:mc="http://schemas.openxmlformats.org/markup-compatibility/2006">
              <mc:Choice xmlns:v="urn:schemas-microsoft-com:vml" Requires="v">
                <p:oleObj name="Equation" r:id="rId9" imgW="571320" imgH="253800" progId="Equation.DSMT4">
                  <p:embed/>
                </p:oleObj>
              </mc:Choice>
              <mc:Fallback>
                <p:oleObj name="Equation" r:id="rId9" imgW="571320" imgH="253800" progId="Equation.DSMT4">
                  <p:embed/>
                  <p:pic>
                    <p:nvPicPr>
                      <p:cNvPr id="13" name="对象 12">
                        <a:extLst>
                          <a:ext uri="{FF2B5EF4-FFF2-40B4-BE49-F238E27FC236}">
                            <a16:creationId xmlns:a16="http://schemas.microsoft.com/office/drawing/2014/main" id="{F88FA732-7C4A-7289-67D0-30E199DDC552}"/>
                          </a:ext>
                        </a:extLst>
                      </p:cNvPr>
                      <p:cNvPicPr/>
                      <p:nvPr/>
                    </p:nvPicPr>
                    <p:blipFill>
                      <a:blip r:embed="rId10"/>
                      <a:stretch>
                        <a:fillRect/>
                      </a:stretch>
                    </p:blipFill>
                    <p:spPr>
                      <a:xfrm>
                        <a:off x="4180777" y="3892550"/>
                        <a:ext cx="1214437" cy="541338"/>
                      </a:xfrm>
                      <a:prstGeom prst="rect">
                        <a:avLst/>
                      </a:prstGeom>
                    </p:spPr>
                  </p:pic>
                </p:oleObj>
              </mc:Fallback>
            </mc:AlternateContent>
          </a:graphicData>
        </a:graphic>
      </p:graphicFrame>
    </p:spTree>
    <p:extLst>
      <p:ext uri="{BB962C8B-B14F-4D97-AF65-F5344CB8AC3E}">
        <p14:creationId xmlns:p14="http://schemas.microsoft.com/office/powerpoint/2010/main" val="283949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p:nvPr>
        </p:nvSpPr>
        <p:spPr/>
        <p:txBody>
          <a:bodyPr/>
          <a:lstStyle/>
          <a:p>
            <a:r>
              <a:rPr lang="en-US" altLang="zh-CN" dirty="0">
                <a:latin typeface="Segoe UI" panose="020B0502040204020203" pitchFamily="34" charset="0"/>
                <a:ea typeface="Segoe UI Black" panose="020B0A02040204020203" pitchFamily="34" charset="0"/>
                <a:cs typeface="Segoe UI" panose="020B0502040204020203" pitchFamily="34" charset="0"/>
              </a:rPr>
              <a:t>The World Model</a:t>
            </a:r>
            <a:endParaRPr lang="zh-CN" altLang="en-US" dirty="0">
              <a:latin typeface="Segoe UI" panose="020B0502040204020203" pitchFamily="34" charset="0"/>
              <a:cs typeface="Segoe UI" panose="020B0502040204020203" pitchFamily="34" charset="0"/>
            </a:endParaRPr>
          </a:p>
        </p:txBody>
      </p:sp>
      <p:sp>
        <p:nvSpPr>
          <p:cNvPr id="21" name="文本框 20"/>
          <p:cNvSpPr txBox="1">
            <a:spLocks noChangeArrowheads="1"/>
          </p:cNvSpPr>
          <p:nvPr/>
        </p:nvSpPr>
        <p:spPr bwMode="auto">
          <a:xfrm>
            <a:off x="357352" y="235111"/>
            <a:ext cx="96979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28600" indent="-228600">
              <a:defRPr>
                <a:solidFill>
                  <a:schemeClr val="tx1"/>
                </a:solidFill>
                <a:latin typeface="Century Gothic" panose="020B0502020202020204" pitchFamily="34" charset="0"/>
                <a:ea typeface="微软雅黑" panose="020B0503020204020204" pitchFamily="34" charset="-122"/>
              </a:defRPr>
            </a:lvl1pPr>
            <a:lvl2pPr marL="742950" indent="-285750">
              <a:defRPr>
                <a:solidFill>
                  <a:schemeClr val="tx1"/>
                </a:solidFill>
                <a:latin typeface="Century Gothic" panose="020B0502020202020204" pitchFamily="34" charset="0"/>
                <a:ea typeface="微软雅黑" panose="020B0503020204020204" pitchFamily="34" charset="-122"/>
              </a:defRPr>
            </a:lvl2pPr>
            <a:lvl3pPr marL="1143000" indent="-228600">
              <a:defRPr>
                <a:solidFill>
                  <a:schemeClr val="tx1"/>
                </a:solidFill>
                <a:latin typeface="Century Gothic" panose="020B0502020202020204" pitchFamily="34" charset="0"/>
                <a:ea typeface="微软雅黑" panose="020B0503020204020204" pitchFamily="34" charset="-122"/>
              </a:defRPr>
            </a:lvl3pPr>
            <a:lvl4pPr marL="1600200" indent="-228600">
              <a:defRPr>
                <a:solidFill>
                  <a:schemeClr val="tx1"/>
                </a:solidFill>
                <a:latin typeface="Century Gothic" panose="020B0502020202020204" pitchFamily="34" charset="0"/>
                <a:ea typeface="微软雅黑" panose="020B0503020204020204" pitchFamily="34" charset="-122"/>
              </a:defRPr>
            </a:lvl4pPr>
            <a:lvl5pPr marL="2057400" indent="-228600">
              <a:defRPr>
                <a:solidFill>
                  <a:schemeClr val="tx1"/>
                </a:solidFill>
                <a:latin typeface="Century Gothic" panose="020B0502020202020204" pitchFamily="34" charset="0"/>
                <a:ea typeface="微软雅黑" panose="020B0503020204020204" pitchFamily="34" charset="-122"/>
              </a:defRPr>
            </a:lvl5pPr>
            <a:lvl6pPr marL="25146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6pPr>
            <a:lvl7pPr marL="29718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7pPr>
            <a:lvl8pPr marL="34290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8pPr>
            <a:lvl9pPr marL="3886200" indent="-228600" fontAlgn="base">
              <a:spcBef>
                <a:spcPct val="0"/>
              </a:spcBef>
              <a:spcAft>
                <a:spcPct val="0"/>
              </a:spcAft>
              <a:defRPr>
                <a:solidFill>
                  <a:schemeClr val="tx1"/>
                </a:solidFill>
                <a:latin typeface="Century Gothic" panose="020B0502020202020204" pitchFamily="34" charset="0"/>
                <a:ea typeface="微软雅黑" panose="020B0503020204020204" pitchFamily="34" charset="-122"/>
              </a:defRPr>
            </a:lvl9pPr>
          </a:lstStyle>
          <a:p>
            <a:pPr algn="ctr" eaLnBrk="1" hangingPunct="1">
              <a:defRPr/>
            </a:pPr>
            <a:r>
              <a:rPr lang="en-US" altLang="zh-CN" sz="3600" b="1" dirty="0">
                <a:solidFill>
                  <a:schemeClr val="bg1"/>
                </a:solidFill>
              </a:rPr>
              <a:t>2</a:t>
            </a:r>
            <a:endParaRPr lang="zh-CN" altLang="en-US" sz="3600" b="1" dirty="0">
              <a:solidFill>
                <a:schemeClr val="bg1"/>
              </a:solidFill>
            </a:endParaRPr>
          </a:p>
        </p:txBody>
      </p:sp>
      <p:pic>
        <p:nvPicPr>
          <p:cNvPr id="2" name="图片 1">
            <a:extLst>
              <a:ext uri="{FF2B5EF4-FFF2-40B4-BE49-F238E27FC236}">
                <a16:creationId xmlns:a16="http://schemas.microsoft.com/office/drawing/2014/main" id="{5B7964E9-21DF-00AE-B566-F36B7485AF8C}"/>
              </a:ext>
            </a:extLst>
          </p:cNvPr>
          <p:cNvPicPr>
            <a:picLocks noChangeAspect="1"/>
          </p:cNvPicPr>
          <p:nvPr/>
        </p:nvPicPr>
        <p:blipFill rotWithShape="1">
          <a:blip r:embed="rId3"/>
          <a:srcRect t="3221"/>
          <a:stretch/>
        </p:blipFill>
        <p:spPr>
          <a:xfrm>
            <a:off x="3200400" y="1612598"/>
            <a:ext cx="5791200" cy="4436118"/>
          </a:xfrm>
          <a:prstGeom prst="rect">
            <a:avLst/>
          </a:prstGeom>
        </p:spPr>
      </p:pic>
      <p:sp>
        <p:nvSpPr>
          <p:cNvPr id="4" name="文本框 3">
            <a:extLst>
              <a:ext uri="{FF2B5EF4-FFF2-40B4-BE49-F238E27FC236}">
                <a16:creationId xmlns:a16="http://schemas.microsoft.com/office/drawing/2014/main" id="{19B0B3E2-4508-2A15-80FC-89521D6769DD}"/>
              </a:ext>
            </a:extLst>
          </p:cNvPr>
          <p:cNvSpPr txBox="1"/>
          <p:nvPr/>
        </p:nvSpPr>
        <p:spPr>
          <a:xfrm>
            <a:off x="1332798" y="4938207"/>
            <a:ext cx="1771575" cy="400110"/>
          </a:xfrm>
          <a:prstGeom prst="rect">
            <a:avLst/>
          </a:prstGeom>
          <a:noFill/>
        </p:spPr>
        <p:txBody>
          <a:bodyPr wrap="none" rtlCol="0">
            <a:spAutoFit/>
          </a:bodyPr>
          <a:lstStyle/>
          <a:p>
            <a:r>
              <a:rPr lang="en-US" altLang="zh-CN" sz="2000" b="1" dirty="0">
                <a:latin typeface="Segoe UI" panose="020B0502040204020203" pitchFamily="34" charset="0"/>
              </a:rPr>
              <a:t>Observations</a:t>
            </a:r>
            <a:endParaRPr lang="zh-CN" altLang="en-US" sz="2000" b="1" dirty="0">
              <a:latin typeface="Segoe UI" panose="020B0502040204020203" pitchFamily="34" charset="0"/>
            </a:endParaRPr>
          </a:p>
        </p:txBody>
      </p:sp>
      <p:sp>
        <p:nvSpPr>
          <p:cNvPr id="5" name="文本框 4">
            <a:extLst>
              <a:ext uri="{FF2B5EF4-FFF2-40B4-BE49-F238E27FC236}">
                <a16:creationId xmlns:a16="http://schemas.microsoft.com/office/drawing/2014/main" id="{789B2DE5-8939-D258-81E3-EB9768C16031}"/>
              </a:ext>
            </a:extLst>
          </p:cNvPr>
          <p:cNvSpPr txBox="1"/>
          <p:nvPr/>
        </p:nvSpPr>
        <p:spPr>
          <a:xfrm>
            <a:off x="1327150" y="3117850"/>
            <a:ext cx="1742336" cy="400110"/>
          </a:xfrm>
          <a:prstGeom prst="rect">
            <a:avLst/>
          </a:prstGeom>
          <a:noFill/>
        </p:spPr>
        <p:txBody>
          <a:bodyPr wrap="none" rtlCol="0">
            <a:spAutoFit/>
          </a:bodyPr>
          <a:lstStyle/>
          <a:p>
            <a:r>
              <a:rPr lang="en-US" altLang="zh-CN" sz="2000" b="1" dirty="0">
                <a:latin typeface="Segoe UI" panose="020B0502040204020203" pitchFamily="34" charset="0"/>
              </a:rPr>
              <a:t>Latent States</a:t>
            </a:r>
            <a:endParaRPr lang="zh-CN" altLang="en-US" sz="2000" b="1" dirty="0">
              <a:latin typeface="Segoe UI" panose="020B0502040204020203" pitchFamily="34" charset="0"/>
            </a:endParaRPr>
          </a:p>
        </p:txBody>
      </p:sp>
      <p:sp>
        <p:nvSpPr>
          <p:cNvPr id="6" name="文本框 5">
            <a:extLst>
              <a:ext uri="{FF2B5EF4-FFF2-40B4-BE49-F238E27FC236}">
                <a16:creationId xmlns:a16="http://schemas.microsoft.com/office/drawing/2014/main" id="{39BAD1C8-A38E-4E12-A722-241613E6BE5B}"/>
              </a:ext>
            </a:extLst>
          </p:cNvPr>
          <p:cNvSpPr txBox="1"/>
          <p:nvPr/>
        </p:nvSpPr>
        <p:spPr>
          <a:xfrm>
            <a:off x="3474470" y="1018468"/>
            <a:ext cx="1199944" cy="400110"/>
          </a:xfrm>
          <a:prstGeom prst="rect">
            <a:avLst/>
          </a:prstGeom>
          <a:noFill/>
        </p:spPr>
        <p:txBody>
          <a:bodyPr wrap="none" rtlCol="0">
            <a:spAutoFit/>
          </a:bodyPr>
          <a:lstStyle/>
          <a:p>
            <a:r>
              <a:rPr lang="en-US" altLang="zh-CN" sz="2000" b="1" dirty="0">
                <a:latin typeface="Segoe UI" panose="020B0502040204020203" pitchFamily="34" charset="0"/>
              </a:rPr>
              <a:t>Rewards</a:t>
            </a:r>
            <a:endParaRPr lang="zh-CN" altLang="en-US" sz="2000" b="1" dirty="0">
              <a:latin typeface="Segoe UI" panose="020B0502040204020203" pitchFamily="34" charset="0"/>
            </a:endParaRPr>
          </a:p>
        </p:txBody>
      </p:sp>
      <p:sp>
        <p:nvSpPr>
          <p:cNvPr id="7" name="文本框 6">
            <a:extLst>
              <a:ext uri="{FF2B5EF4-FFF2-40B4-BE49-F238E27FC236}">
                <a16:creationId xmlns:a16="http://schemas.microsoft.com/office/drawing/2014/main" id="{5C7B10C1-5B4A-E0F9-EA63-72FF5A86AABC}"/>
              </a:ext>
            </a:extLst>
          </p:cNvPr>
          <p:cNvSpPr txBox="1"/>
          <p:nvPr/>
        </p:nvSpPr>
        <p:spPr>
          <a:xfrm>
            <a:off x="4674414" y="1018468"/>
            <a:ext cx="1085554" cy="400110"/>
          </a:xfrm>
          <a:prstGeom prst="rect">
            <a:avLst/>
          </a:prstGeom>
          <a:noFill/>
        </p:spPr>
        <p:txBody>
          <a:bodyPr wrap="none" rtlCol="0">
            <a:spAutoFit/>
          </a:bodyPr>
          <a:lstStyle/>
          <a:p>
            <a:r>
              <a:rPr lang="en-US" altLang="zh-CN" sz="2000" b="1" dirty="0">
                <a:latin typeface="Segoe UI" panose="020B0502040204020203" pitchFamily="34" charset="0"/>
              </a:rPr>
              <a:t>Actions</a:t>
            </a:r>
            <a:endParaRPr lang="zh-CN" altLang="en-US" sz="2000" b="1" dirty="0">
              <a:latin typeface="Segoe UI" panose="020B0502040204020203" pitchFamily="34" charset="0"/>
            </a:endParaRPr>
          </a:p>
        </p:txBody>
      </p:sp>
    </p:spTree>
    <p:extLst>
      <p:ext uri="{BB962C8B-B14F-4D97-AF65-F5344CB8AC3E}">
        <p14:creationId xmlns:p14="http://schemas.microsoft.com/office/powerpoint/2010/main" val="2072023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WRjN2RjODc1ZGQwYzk3Yzg4YTUzNGQ1OTYyMmI1YjEifQ=="/>
  <p:tag name="KSO_WPP_MARK_KEY" val="14cee766-3047-476f-bf7b-9dd01d828659"/>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116,&quot;width&quot;:14244}"/>
</p:tagLst>
</file>

<file path=ppt/tags/tag3.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3684,&quot;width&quot;:15264}"/>
</p:tagLst>
</file>

<file path=ppt/theme/theme1.xml><?xml version="1.0" encoding="utf-8"?>
<a:theme xmlns:a="http://schemas.openxmlformats.org/drawingml/2006/main" name="内页​​">
  <a:themeElements>
    <a:clrScheme name="自定义 34">
      <a:dk1>
        <a:sysClr val="windowText" lastClr="000000"/>
      </a:dk1>
      <a:lt1>
        <a:sysClr val="window" lastClr="FFFFFF"/>
      </a:lt1>
      <a:dk2>
        <a:srgbClr val="006C39"/>
      </a:dk2>
      <a:lt2>
        <a:srgbClr val="FFFFFF"/>
      </a:lt2>
      <a:accent1>
        <a:srgbClr val="006C39"/>
      </a:accent1>
      <a:accent2>
        <a:srgbClr val="3F3F3F"/>
      </a:accent2>
      <a:accent3>
        <a:srgbClr val="A2A2A2"/>
      </a:accent3>
      <a:accent4>
        <a:srgbClr val="A13F0B"/>
      </a:accent4>
      <a:accent5>
        <a:srgbClr val="4EB3CF"/>
      </a:accent5>
      <a:accent6>
        <a:srgbClr val="51C3F9"/>
      </a:accent6>
      <a:hlink>
        <a:srgbClr val="EE7B08"/>
      </a:hlink>
      <a:folHlink>
        <a:srgbClr val="977B2D"/>
      </a:folHlink>
    </a:clrScheme>
    <a:fontScheme name="自定义 1">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85</TotalTime>
  <Words>992</Words>
  <Application>Microsoft Macintosh PowerPoint</Application>
  <PresentationFormat>宽屏</PresentationFormat>
  <Paragraphs>200</Paragraphs>
  <Slides>36</Slides>
  <Notes>36</Notes>
  <HiddenSlides>0</HiddenSlides>
  <MMClips>2</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36</vt:i4>
      </vt:variant>
    </vt:vector>
  </HeadingPairs>
  <TitlesOfParts>
    <vt:vector size="44" baseType="lpstr">
      <vt:lpstr>微软雅黑</vt:lpstr>
      <vt:lpstr>Arial</vt:lpstr>
      <vt:lpstr>Calibri</vt:lpstr>
      <vt:lpstr>Century Gothic</vt:lpstr>
      <vt:lpstr>Roboto</vt:lpstr>
      <vt:lpstr>Segoe UI</vt:lpstr>
      <vt:lpstr>内页​​</vt:lpstr>
      <vt:lpstr>Equation</vt:lpstr>
      <vt:lpstr>PowerPoint 演示文稿</vt:lpstr>
      <vt:lpstr>Learning to Walk in the Real World in 1 Hour</vt:lpstr>
      <vt:lpstr>Overview - Model</vt:lpstr>
      <vt:lpstr>The World Model</vt:lpstr>
      <vt:lpstr>The World Model</vt:lpstr>
      <vt:lpstr>The World Model</vt:lpstr>
      <vt:lpstr>The World Model</vt:lpstr>
      <vt:lpstr>The World Model</vt:lpstr>
      <vt:lpstr>The World Model</vt:lpstr>
      <vt:lpstr>The World Model</vt:lpstr>
      <vt:lpstr>The World Model</vt:lpstr>
      <vt:lpstr>The World Model</vt:lpstr>
      <vt:lpstr>The World Model</vt:lpstr>
      <vt:lpstr>Behavior Learning</vt:lpstr>
      <vt:lpstr>Behavior Learning</vt:lpstr>
      <vt:lpstr>Behavior Learning</vt:lpstr>
      <vt:lpstr>Behavior Learning</vt:lpstr>
      <vt:lpstr>Pseudo code</vt:lpstr>
      <vt:lpstr>Initialize</vt:lpstr>
      <vt:lpstr>Initialize</vt:lpstr>
      <vt:lpstr>Dynamics learning</vt:lpstr>
      <vt:lpstr>Behavior learning</vt:lpstr>
      <vt:lpstr>Behavior learning</vt:lpstr>
      <vt:lpstr>Behavior learning</vt:lpstr>
      <vt:lpstr>Behavior learning</vt:lpstr>
      <vt:lpstr>Behavior learning</vt:lpstr>
      <vt:lpstr>Environment interaction</vt:lpstr>
      <vt:lpstr>Environment interaction</vt:lpstr>
      <vt:lpstr>Environment interaction</vt:lpstr>
      <vt:lpstr>Environment interaction</vt:lpstr>
      <vt:lpstr>Dreamer V2</vt:lpstr>
      <vt:lpstr>Vectors of Categorical Representations</vt:lpstr>
      <vt:lpstr>World Model Learning</vt:lpstr>
      <vt:lpstr>KL Balancing</vt:lpstr>
      <vt:lpstr>Experiment</vt:lpstr>
      <vt:lpstr>参考论文</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liu l</cp:lastModifiedBy>
  <cp:revision>201</cp:revision>
  <dcterms:created xsi:type="dcterms:W3CDTF">2019-06-19T02:08:00Z</dcterms:created>
  <dcterms:modified xsi:type="dcterms:W3CDTF">2022-11-10T10:52:20Z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2052-11.1.0.12763</vt:lpwstr>
  </property>
  <property fmtid="{D5CDD505-2E9C-101B-9397-08002B2CF9AE}" pid="3" name="ICV">
    <vt:lpwstr>ECA9E0B9404B4327A9B9DB350A77123D</vt:lpwstr>
  </property>
</Properties>
</file>